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59" r:id="rId3"/>
    <p:sldId id="299" r:id="rId4"/>
    <p:sldId id="264" r:id="rId5"/>
    <p:sldId id="302" r:id="rId6"/>
    <p:sldId id="262" r:id="rId7"/>
    <p:sldId id="300" r:id="rId8"/>
    <p:sldId id="271" r:id="rId9"/>
    <p:sldId id="301" r:id="rId10"/>
    <p:sldId id="296" r:id="rId11"/>
    <p:sldId id="297" r:id="rId12"/>
    <p:sldId id="307" r:id="rId13"/>
    <p:sldId id="273" r:id="rId14"/>
    <p:sldId id="298" r:id="rId15"/>
    <p:sldId id="304" r:id="rId16"/>
    <p:sldId id="305" r:id="rId17"/>
    <p:sldId id="306" r:id="rId18"/>
    <p:sldId id="260" r:id="rId19"/>
    <p:sldId id="258" r:id="rId20"/>
  </p:sldIdLst>
  <p:sldSz cx="9144000" cy="5143500" type="screen16x9"/>
  <p:notesSz cx="6858000" cy="9144000"/>
  <p:embeddedFontLst>
    <p:embeddedFont>
      <p:font typeface="Amatic SC" pitchFamily="2" charset="-79"/>
      <p:regular r:id="rId22"/>
      <p:bold r:id="rId23"/>
    </p:embeddedFont>
    <p:embeddedFont>
      <p:font typeface="Gadugi" panose="020B0502040204020203" pitchFamily="34" charset="0"/>
      <p:regular r:id="rId24"/>
      <p:bold r:id="rId25"/>
    </p:embeddedFont>
    <p:embeddedFont>
      <p:font typeface="Muli" panose="02000503000000000000" pitchFamily="2" charset="77"/>
      <p:regular r:id="rId26"/>
      <p:bold r:id="rId27"/>
      <p:italic r:id="rId28"/>
      <p:boldItalic r:id="rId29"/>
    </p:embeddedFont>
    <p:embeddedFont>
      <p:font typeface="Quicksand" pitchFamily="2" charset="77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567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568"/>
    <a:srgbClr val="ADD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CCCF42-E481-489F-A090-7432CDEA442F}">
  <a:tblStyle styleId="{CDCCCF42-E481-489F-A090-7432CDEA44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A4FE9-5BF7-468A-A00C-F9FC09BBC1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3"/>
    <p:restoredTop sz="94684"/>
  </p:normalViewPr>
  <p:slideViewPr>
    <p:cSldViewPr snapToGrid="0" showGuides="1">
      <p:cViewPr varScale="1">
        <p:scale>
          <a:sx n="215" d="100"/>
          <a:sy n="215" d="100"/>
        </p:scale>
        <p:origin x="216" y="392"/>
      </p:cViewPr>
      <p:guideLst>
        <p:guide pos="567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AEF020-F21B-D849-9E3A-FA2DCAA487F2}" type="doc">
      <dgm:prSet loTypeId="urn:microsoft.com/office/officeart/2005/8/layout/cycle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DF85D813-D972-7643-9C2F-E4224A4A2B89}">
      <dgm:prSet phldrT="[Text]" custT="1"/>
      <dgm:spPr/>
      <dgm:t>
        <a:bodyPr/>
        <a:lstStyle/>
        <a:p>
          <a:r>
            <a:rPr lang="de-DE" sz="1400" b="1" dirty="0"/>
            <a:t>Versuchs-</a:t>
          </a:r>
        </a:p>
        <a:p>
          <a:r>
            <a:rPr lang="de-DE" sz="1400" b="1" dirty="0" err="1"/>
            <a:t>durchführung</a:t>
          </a:r>
          <a:endParaRPr lang="de-DE" sz="1400" b="1" dirty="0"/>
        </a:p>
      </dgm:t>
    </dgm:pt>
    <dgm:pt modelId="{C64FDDE2-BE2B-FA4A-BDFC-AFDE7B9DB781}" type="parTrans" cxnId="{5F3AE806-0442-8047-8B19-ABBB9ABE9105}">
      <dgm:prSet/>
      <dgm:spPr/>
      <dgm:t>
        <a:bodyPr/>
        <a:lstStyle/>
        <a:p>
          <a:endParaRPr lang="de-DE"/>
        </a:p>
      </dgm:t>
    </dgm:pt>
    <dgm:pt modelId="{A122AF0D-A49B-7043-9E7D-B2CEFB17778C}" type="sibTrans" cxnId="{5F3AE806-0442-8047-8B19-ABBB9ABE9105}">
      <dgm:prSet/>
      <dgm:spPr/>
      <dgm:t>
        <a:bodyPr/>
        <a:lstStyle/>
        <a:p>
          <a:endParaRPr lang="de-DE"/>
        </a:p>
      </dgm:t>
    </dgm:pt>
    <dgm:pt modelId="{46F51D72-0D19-B243-8189-CF7FFF2BE611}">
      <dgm:prSet phldrT="[Text]" custT="1"/>
      <dgm:spPr/>
      <dgm:t>
        <a:bodyPr/>
        <a:lstStyle/>
        <a:p>
          <a:r>
            <a:rPr lang="de-DE" sz="1400" b="1" dirty="0"/>
            <a:t>Daten-</a:t>
          </a:r>
        </a:p>
        <a:p>
          <a:r>
            <a:rPr lang="de-DE" sz="1400" b="1" dirty="0" err="1"/>
            <a:t>auswertung</a:t>
          </a:r>
          <a:endParaRPr lang="de-DE" sz="1400" b="1" dirty="0"/>
        </a:p>
      </dgm:t>
    </dgm:pt>
    <dgm:pt modelId="{5827D55C-F45B-E74C-BA6C-9B876784060D}" type="parTrans" cxnId="{94F19C80-B956-8842-8C67-761EF6E521EE}">
      <dgm:prSet/>
      <dgm:spPr/>
      <dgm:t>
        <a:bodyPr/>
        <a:lstStyle/>
        <a:p>
          <a:endParaRPr lang="de-DE"/>
        </a:p>
      </dgm:t>
    </dgm:pt>
    <dgm:pt modelId="{E4C3DE9C-2526-4646-8022-4ACAF027ACC2}" type="sibTrans" cxnId="{94F19C80-B956-8842-8C67-761EF6E521EE}">
      <dgm:prSet/>
      <dgm:spPr/>
      <dgm:t>
        <a:bodyPr/>
        <a:lstStyle/>
        <a:p>
          <a:endParaRPr lang="de-DE"/>
        </a:p>
      </dgm:t>
    </dgm:pt>
    <dgm:pt modelId="{27D611A8-E959-0346-AB9B-6BCC5FCFC98C}">
      <dgm:prSet phldrT="[Text]" custT="1"/>
      <dgm:spPr/>
      <dgm:t>
        <a:bodyPr/>
        <a:lstStyle/>
        <a:p>
          <a:r>
            <a:rPr lang="de-DE" sz="1400" b="1" dirty="0"/>
            <a:t>Hypothesen</a:t>
          </a:r>
        </a:p>
      </dgm:t>
    </dgm:pt>
    <dgm:pt modelId="{2AB3E110-9422-2644-A861-7DD3CDA02D38}" type="parTrans" cxnId="{8893F0E5-97D3-1645-8537-F9F5BE1F577E}">
      <dgm:prSet/>
      <dgm:spPr/>
      <dgm:t>
        <a:bodyPr/>
        <a:lstStyle/>
        <a:p>
          <a:endParaRPr lang="de-DE"/>
        </a:p>
      </dgm:t>
    </dgm:pt>
    <dgm:pt modelId="{03ED5C30-B6CD-EE48-A026-1A0EDFF0BE72}" type="sibTrans" cxnId="{8893F0E5-97D3-1645-8537-F9F5BE1F577E}">
      <dgm:prSet/>
      <dgm:spPr/>
      <dgm:t>
        <a:bodyPr/>
        <a:lstStyle/>
        <a:p>
          <a:endParaRPr lang="de-DE"/>
        </a:p>
      </dgm:t>
    </dgm:pt>
    <dgm:pt modelId="{CA7AE8E4-E723-584D-86A2-912E5B48FF89}">
      <dgm:prSet phldrT="[Text]" custT="1"/>
      <dgm:spPr/>
      <dgm:t>
        <a:bodyPr/>
        <a:lstStyle/>
        <a:p>
          <a:r>
            <a:rPr lang="de-DE" sz="1400" b="1" dirty="0"/>
            <a:t>Versuchsplan</a:t>
          </a:r>
        </a:p>
      </dgm:t>
    </dgm:pt>
    <dgm:pt modelId="{18879FC9-981A-2F4C-BDE0-D5B1119C6152}" type="parTrans" cxnId="{E3EBA0DF-F0BB-E04E-8050-7D6F961A9024}">
      <dgm:prSet/>
      <dgm:spPr/>
      <dgm:t>
        <a:bodyPr/>
        <a:lstStyle/>
        <a:p>
          <a:endParaRPr lang="de-DE"/>
        </a:p>
      </dgm:t>
    </dgm:pt>
    <dgm:pt modelId="{4D996B09-7EAE-6344-9858-99FDDC3BC687}" type="sibTrans" cxnId="{E3EBA0DF-F0BB-E04E-8050-7D6F961A9024}">
      <dgm:prSet/>
      <dgm:spPr/>
      <dgm:t>
        <a:bodyPr/>
        <a:lstStyle/>
        <a:p>
          <a:endParaRPr lang="de-DE"/>
        </a:p>
      </dgm:t>
    </dgm:pt>
    <dgm:pt modelId="{6C12C352-A964-F54F-837E-63290F7C50CC}">
      <dgm:prSet phldrT="[Text]" custT="1"/>
      <dgm:spPr/>
      <dgm:t>
        <a:bodyPr/>
        <a:lstStyle/>
        <a:p>
          <a:r>
            <a:rPr lang="de-DE" sz="1400" b="1" dirty="0"/>
            <a:t>Versuchs-aufbau</a:t>
          </a:r>
        </a:p>
      </dgm:t>
    </dgm:pt>
    <dgm:pt modelId="{F4FE6B38-1C54-B341-856E-1433E023136F}" type="parTrans" cxnId="{41065F4F-FC33-6F49-A13C-096B3DF3ED33}">
      <dgm:prSet/>
      <dgm:spPr/>
      <dgm:t>
        <a:bodyPr/>
        <a:lstStyle/>
        <a:p>
          <a:endParaRPr lang="de-DE"/>
        </a:p>
      </dgm:t>
    </dgm:pt>
    <dgm:pt modelId="{B8D97F06-5665-8D41-A193-D7322A56906A}" type="sibTrans" cxnId="{41065F4F-FC33-6F49-A13C-096B3DF3ED33}">
      <dgm:prSet/>
      <dgm:spPr/>
      <dgm:t>
        <a:bodyPr/>
        <a:lstStyle/>
        <a:p>
          <a:endParaRPr lang="de-DE"/>
        </a:p>
      </dgm:t>
    </dgm:pt>
    <dgm:pt modelId="{DF0FFF70-C6F6-BE49-A56D-68AF4F23635B}">
      <dgm:prSet custT="1"/>
      <dgm:spPr/>
      <dgm:t>
        <a:bodyPr/>
        <a:lstStyle/>
        <a:p>
          <a:r>
            <a:rPr lang="de-DE" sz="1400" b="1" dirty="0"/>
            <a:t>Schluss-</a:t>
          </a:r>
        </a:p>
        <a:p>
          <a:r>
            <a:rPr lang="de-DE" sz="1400" b="1" dirty="0" err="1"/>
            <a:t>folgerungen</a:t>
          </a:r>
          <a:endParaRPr lang="de-DE" sz="1400" b="1" dirty="0"/>
        </a:p>
      </dgm:t>
    </dgm:pt>
    <dgm:pt modelId="{699566CC-C5CF-1249-BB1A-47AC0B7D8C2A}" type="parTrans" cxnId="{C32E362D-FEA6-8F43-A331-216ABC8000E3}">
      <dgm:prSet/>
      <dgm:spPr/>
      <dgm:t>
        <a:bodyPr/>
        <a:lstStyle/>
        <a:p>
          <a:endParaRPr lang="de-DE"/>
        </a:p>
      </dgm:t>
    </dgm:pt>
    <dgm:pt modelId="{DC7CD020-71AF-684A-AAAB-61E6EA1A2CF9}" type="sibTrans" cxnId="{C32E362D-FEA6-8F43-A331-216ABC8000E3}">
      <dgm:prSet/>
      <dgm:spPr/>
      <dgm:t>
        <a:bodyPr/>
        <a:lstStyle/>
        <a:p>
          <a:endParaRPr lang="de-DE"/>
        </a:p>
      </dgm:t>
    </dgm:pt>
    <dgm:pt modelId="{1AEED665-6924-574B-AB31-608FA6ED5F0F}" type="pres">
      <dgm:prSet presAssocID="{B5AEF020-F21B-D849-9E3A-FA2DCAA487F2}" presName="cycle" presStyleCnt="0">
        <dgm:presLayoutVars>
          <dgm:dir/>
          <dgm:resizeHandles val="exact"/>
        </dgm:presLayoutVars>
      </dgm:prSet>
      <dgm:spPr/>
    </dgm:pt>
    <dgm:pt modelId="{A6B015BB-9FBB-734D-91D8-B389D14256B1}" type="pres">
      <dgm:prSet presAssocID="{DF85D813-D972-7643-9C2F-E4224A4A2B89}" presName="dummy" presStyleCnt="0"/>
      <dgm:spPr/>
    </dgm:pt>
    <dgm:pt modelId="{994C7860-C358-4844-8AD8-336C54826631}" type="pres">
      <dgm:prSet presAssocID="{DF85D813-D972-7643-9C2F-E4224A4A2B89}" presName="node" presStyleLbl="revTx" presStyleIdx="0" presStyleCnt="6" custScaleX="162628">
        <dgm:presLayoutVars>
          <dgm:bulletEnabled val="1"/>
        </dgm:presLayoutVars>
      </dgm:prSet>
      <dgm:spPr/>
    </dgm:pt>
    <dgm:pt modelId="{0E51DD6E-373E-2C40-B820-5EB335748AE6}" type="pres">
      <dgm:prSet presAssocID="{A122AF0D-A49B-7043-9E7D-B2CEFB17778C}" presName="sibTrans" presStyleLbl="node1" presStyleIdx="0" presStyleCnt="6"/>
      <dgm:spPr/>
    </dgm:pt>
    <dgm:pt modelId="{C801711E-92F7-4B40-ADD1-09878F8A24E7}" type="pres">
      <dgm:prSet presAssocID="{46F51D72-0D19-B243-8189-CF7FFF2BE611}" presName="dummy" presStyleCnt="0"/>
      <dgm:spPr/>
    </dgm:pt>
    <dgm:pt modelId="{A3DA9B23-DF6B-FB44-9036-495CD52060AD}" type="pres">
      <dgm:prSet presAssocID="{46F51D72-0D19-B243-8189-CF7FFF2BE611}" presName="node" presStyleLbl="revTx" presStyleIdx="1" presStyleCnt="6" custScaleX="178227">
        <dgm:presLayoutVars>
          <dgm:bulletEnabled val="1"/>
        </dgm:presLayoutVars>
      </dgm:prSet>
      <dgm:spPr/>
    </dgm:pt>
    <dgm:pt modelId="{3FE928BA-DF32-1D45-8C4B-FBC36526134C}" type="pres">
      <dgm:prSet presAssocID="{E4C3DE9C-2526-4646-8022-4ACAF027ACC2}" presName="sibTrans" presStyleLbl="node1" presStyleIdx="1" presStyleCnt="6"/>
      <dgm:spPr/>
    </dgm:pt>
    <dgm:pt modelId="{033FF168-DF31-A34A-BF06-287CB64EA8B8}" type="pres">
      <dgm:prSet presAssocID="{DF0FFF70-C6F6-BE49-A56D-68AF4F23635B}" presName="dummy" presStyleCnt="0"/>
      <dgm:spPr/>
    </dgm:pt>
    <dgm:pt modelId="{006912EB-A918-604A-A562-1D637BCB198F}" type="pres">
      <dgm:prSet presAssocID="{DF0FFF70-C6F6-BE49-A56D-68AF4F23635B}" presName="node" presStyleLbl="revTx" presStyleIdx="2" presStyleCnt="6" custScaleX="199585" custRadScaleRad="103908" custRadScaleInc="-15847">
        <dgm:presLayoutVars>
          <dgm:bulletEnabled val="1"/>
        </dgm:presLayoutVars>
      </dgm:prSet>
      <dgm:spPr/>
    </dgm:pt>
    <dgm:pt modelId="{7F817E67-A94E-F241-A84C-B66A976336DC}" type="pres">
      <dgm:prSet presAssocID="{DC7CD020-71AF-684A-AAAB-61E6EA1A2CF9}" presName="sibTrans" presStyleLbl="node1" presStyleIdx="2" presStyleCnt="6"/>
      <dgm:spPr/>
    </dgm:pt>
    <dgm:pt modelId="{2344C319-DC5D-DC40-BBD6-C749C38ED3DD}" type="pres">
      <dgm:prSet presAssocID="{27D611A8-E959-0346-AB9B-6BCC5FCFC98C}" presName="dummy" presStyleCnt="0"/>
      <dgm:spPr/>
    </dgm:pt>
    <dgm:pt modelId="{FED37C95-02AF-F94E-9F9F-9D196F87FF9C}" type="pres">
      <dgm:prSet presAssocID="{27D611A8-E959-0346-AB9B-6BCC5FCFC98C}" presName="node" presStyleLbl="revTx" presStyleIdx="3" presStyleCnt="6" custScaleX="143381" custRadScaleRad="94873" custRadScaleInc="29948">
        <dgm:presLayoutVars>
          <dgm:bulletEnabled val="1"/>
        </dgm:presLayoutVars>
      </dgm:prSet>
      <dgm:spPr/>
    </dgm:pt>
    <dgm:pt modelId="{57EA3202-1FF7-A540-AFDB-131B14D2DEAE}" type="pres">
      <dgm:prSet presAssocID="{03ED5C30-B6CD-EE48-A026-1A0EDFF0BE72}" presName="sibTrans" presStyleLbl="node1" presStyleIdx="3" presStyleCnt="6"/>
      <dgm:spPr/>
    </dgm:pt>
    <dgm:pt modelId="{5717DC66-ACC2-0A4E-A0D1-958E187D5007}" type="pres">
      <dgm:prSet presAssocID="{CA7AE8E4-E723-584D-86A2-912E5B48FF89}" presName="dummy" presStyleCnt="0"/>
      <dgm:spPr/>
    </dgm:pt>
    <dgm:pt modelId="{8376B776-BC58-C24A-AEBE-F14B119470A3}" type="pres">
      <dgm:prSet presAssocID="{CA7AE8E4-E723-584D-86A2-912E5B48FF89}" presName="node" presStyleLbl="revTx" presStyleIdx="4" presStyleCnt="6" custScaleX="158633">
        <dgm:presLayoutVars>
          <dgm:bulletEnabled val="1"/>
        </dgm:presLayoutVars>
      </dgm:prSet>
      <dgm:spPr/>
    </dgm:pt>
    <dgm:pt modelId="{77B022DC-4D1B-8F43-BB67-CC4CF88F9CAD}" type="pres">
      <dgm:prSet presAssocID="{4D996B09-7EAE-6344-9858-99FDDC3BC687}" presName="sibTrans" presStyleLbl="node1" presStyleIdx="4" presStyleCnt="6"/>
      <dgm:spPr/>
    </dgm:pt>
    <dgm:pt modelId="{BD31426A-CD1F-6745-94A3-A1E7ED24E78C}" type="pres">
      <dgm:prSet presAssocID="{6C12C352-A964-F54F-837E-63290F7C50CC}" presName="dummy" presStyleCnt="0"/>
      <dgm:spPr/>
    </dgm:pt>
    <dgm:pt modelId="{7BFF4CB1-DD65-B342-888C-377C7760203D}" type="pres">
      <dgm:prSet presAssocID="{6C12C352-A964-F54F-837E-63290F7C50CC}" presName="node" presStyleLbl="revTx" presStyleIdx="5" presStyleCnt="6" custScaleX="155858" custRadScaleRad="101868" custRadScaleInc="-16007">
        <dgm:presLayoutVars>
          <dgm:bulletEnabled val="1"/>
        </dgm:presLayoutVars>
      </dgm:prSet>
      <dgm:spPr/>
    </dgm:pt>
    <dgm:pt modelId="{7897DBA3-DD01-7440-8EA5-F663F4566C32}" type="pres">
      <dgm:prSet presAssocID="{B8D97F06-5665-8D41-A193-D7322A56906A}" presName="sibTrans" presStyleLbl="node1" presStyleIdx="5" presStyleCnt="6"/>
      <dgm:spPr/>
    </dgm:pt>
  </dgm:ptLst>
  <dgm:cxnLst>
    <dgm:cxn modelId="{5F3AE806-0442-8047-8B19-ABBB9ABE9105}" srcId="{B5AEF020-F21B-D849-9E3A-FA2DCAA487F2}" destId="{DF85D813-D972-7643-9C2F-E4224A4A2B89}" srcOrd="0" destOrd="0" parTransId="{C64FDDE2-BE2B-FA4A-BDFC-AFDE7B9DB781}" sibTransId="{A122AF0D-A49B-7043-9E7D-B2CEFB17778C}"/>
    <dgm:cxn modelId="{C32E362D-FEA6-8F43-A331-216ABC8000E3}" srcId="{B5AEF020-F21B-D849-9E3A-FA2DCAA487F2}" destId="{DF0FFF70-C6F6-BE49-A56D-68AF4F23635B}" srcOrd="2" destOrd="0" parTransId="{699566CC-C5CF-1249-BB1A-47AC0B7D8C2A}" sibTransId="{DC7CD020-71AF-684A-AAAB-61E6EA1A2CF9}"/>
    <dgm:cxn modelId="{2AE35430-6918-5F4D-932C-CDDF7FE92E7C}" type="presOf" srcId="{B5AEF020-F21B-D849-9E3A-FA2DCAA487F2}" destId="{1AEED665-6924-574B-AB31-608FA6ED5F0F}" srcOrd="0" destOrd="0" presId="urn:microsoft.com/office/officeart/2005/8/layout/cycle1"/>
    <dgm:cxn modelId="{CC1BD136-CE30-5D4F-8151-A6E2FC30F02A}" type="presOf" srcId="{DF0FFF70-C6F6-BE49-A56D-68AF4F23635B}" destId="{006912EB-A918-604A-A562-1D637BCB198F}" srcOrd="0" destOrd="0" presId="urn:microsoft.com/office/officeart/2005/8/layout/cycle1"/>
    <dgm:cxn modelId="{E2104D37-D827-5049-9A48-0A8B73F8DF2A}" type="presOf" srcId="{CA7AE8E4-E723-584D-86A2-912E5B48FF89}" destId="{8376B776-BC58-C24A-AEBE-F14B119470A3}" srcOrd="0" destOrd="0" presId="urn:microsoft.com/office/officeart/2005/8/layout/cycle1"/>
    <dgm:cxn modelId="{2E0D9B47-3E67-2740-934F-CD317971D94A}" type="presOf" srcId="{B8D97F06-5665-8D41-A193-D7322A56906A}" destId="{7897DBA3-DD01-7440-8EA5-F663F4566C32}" srcOrd="0" destOrd="0" presId="urn:microsoft.com/office/officeart/2005/8/layout/cycle1"/>
    <dgm:cxn modelId="{AA87EA49-438D-FC4A-AFAC-94E926329F39}" type="presOf" srcId="{4D996B09-7EAE-6344-9858-99FDDC3BC687}" destId="{77B022DC-4D1B-8F43-BB67-CC4CF88F9CAD}" srcOrd="0" destOrd="0" presId="urn:microsoft.com/office/officeart/2005/8/layout/cycle1"/>
    <dgm:cxn modelId="{0DC74A4E-56B4-9347-8721-1FD4D978A8D4}" type="presOf" srcId="{A122AF0D-A49B-7043-9E7D-B2CEFB17778C}" destId="{0E51DD6E-373E-2C40-B820-5EB335748AE6}" srcOrd="0" destOrd="0" presId="urn:microsoft.com/office/officeart/2005/8/layout/cycle1"/>
    <dgm:cxn modelId="{41065F4F-FC33-6F49-A13C-096B3DF3ED33}" srcId="{B5AEF020-F21B-D849-9E3A-FA2DCAA487F2}" destId="{6C12C352-A964-F54F-837E-63290F7C50CC}" srcOrd="5" destOrd="0" parTransId="{F4FE6B38-1C54-B341-856E-1433E023136F}" sibTransId="{B8D97F06-5665-8D41-A193-D7322A56906A}"/>
    <dgm:cxn modelId="{A79A5461-6ADC-6F41-9D85-43612F85F7CA}" type="presOf" srcId="{E4C3DE9C-2526-4646-8022-4ACAF027ACC2}" destId="{3FE928BA-DF32-1D45-8C4B-FBC36526134C}" srcOrd="0" destOrd="0" presId="urn:microsoft.com/office/officeart/2005/8/layout/cycle1"/>
    <dgm:cxn modelId="{1A189762-576D-CB45-B969-1C23BBC35367}" type="presOf" srcId="{DF85D813-D972-7643-9C2F-E4224A4A2B89}" destId="{994C7860-C358-4844-8AD8-336C54826631}" srcOrd="0" destOrd="0" presId="urn:microsoft.com/office/officeart/2005/8/layout/cycle1"/>
    <dgm:cxn modelId="{560F3A6B-E08C-5348-9DDB-08C5ED442077}" type="presOf" srcId="{6C12C352-A964-F54F-837E-63290F7C50CC}" destId="{7BFF4CB1-DD65-B342-888C-377C7760203D}" srcOrd="0" destOrd="0" presId="urn:microsoft.com/office/officeart/2005/8/layout/cycle1"/>
    <dgm:cxn modelId="{94F19C80-B956-8842-8C67-761EF6E521EE}" srcId="{B5AEF020-F21B-D849-9E3A-FA2DCAA487F2}" destId="{46F51D72-0D19-B243-8189-CF7FFF2BE611}" srcOrd="1" destOrd="0" parTransId="{5827D55C-F45B-E74C-BA6C-9B876784060D}" sibTransId="{E4C3DE9C-2526-4646-8022-4ACAF027ACC2}"/>
    <dgm:cxn modelId="{BCD63287-84AC-F44C-AAAA-03767582BA19}" type="presOf" srcId="{46F51D72-0D19-B243-8189-CF7FFF2BE611}" destId="{A3DA9B23-DF6B-FB44-9036-495CD52060AD}" srcOrd="0" destOrd="0" presId="urn:microsoft.com/office/officeart/2005/8/layout/cycle1"/>
    <dgm:cxn modelId="{B6F58C98-9C8D-4341-AAB0-914589F55AD4}" type="presOf" srcId="{03ED5C30-B6CD-EE48-A026-1A0EDFF0BE72}" destId="{57EA3202-1FF7-A540-AFDB-131B14D2DEAE}" srcOrd="0" destOrd="0" presId="urn:microsoft.com/office/officeart/2005/8/layout/cycle1"/>
    <dgm:cxn modelId="{02151CAE-DDBF-454B-AA36-8DA0098578BA}" type="presOf" srcId="{27D611A8-E959-0346-AB9B-6BCC5FCFC98C}" destId="{FED37C95-02AF-F94E-9F9F-9D196F87FF9C}" srcOrd="0" destOrd="0" presId="urn:microsoft.com/office/officeart/2005/8/layout/cycle1"/>
    <dgm:cxn modelId="{B874A1DB-0981-EF49-98DE-25E1E34017B9}" type="presOf" srcId="{DC7CD020-71AF-684A-AAAB-61E6EA1A2CF9}" destId="{7F817E67-A94E-F241-A84C-B66A976336DC}" srcOrd="0" destOrd="0" presId="urn:microsoft.com/office/officeart/2005/8/layout/cycle1"/>
    <dgm:cxn modelId="{E3EBA0DF-F0BB-E04E-8050-7D6F961A9024}" srcId="{B5AEF020-F21B-D849-9E3A-FA2DCAA487F2}" destId="{CA7AE8E4-E723-584D-86A2-912E5B48FF89}" srcOrd="4" destOrd="0" parTransId="{18879FC9-981A-2F4C-BDE0-D5B1119C6152}" sibTransId="{4D996B09-7EAE-6344-9858-99FDDC3BC687}"/>
    <dgm:cxn modelId="{8893F0E5-97D3-1645-8537-F9F5BE1F577E}" srcId="{B5AEF020-F21B-D849-9E3A-FA2DCAA487F2}" destId="{27D611A8-E959-0346-AB9B-6BCC5FCFC98C}" srcOrd="3" destOrd="0" parTransId="{2AB3E110-9422-2644-A861-7DD3CDA02D38}" sibTransId="{03ED5C30-B6CD-EE48-A026-1A0EDFF0BE72}"/>
    <dgm:cxn modelId="{7667A565-DD92-284F-B461-354BA3D5E6C1}" type="presParOf" srcId="{1AEED665-6924-574B-AB31-608FA6ED5F0F}" destId="{A6B015BB-9FBB-734D-91D8-B389D14256B1}" srcOrd="0" destOrd="0" presId="urn:microsoft.com/office/officeart/2005/8/layout/cycle1"/>
    <dgm:cxn modelId="{DB041985-9751-6C42-A2B4-B1630557BC09}" type="presParOf" srcId="{1AEED665-6924-574B-AB31-608FA6ED5F0F}" destId="{994C7860-C358-4844-8AD8-336C54826631}" srcOrd="1" destOrd="0" presId="urn:microsoft.com/office/officeart/2005/8/layout/cycle1"/>
    <dgm:cxn modelId="{5911F22D-CEF5-804C-A48B-D10074884BEB}" type="presParOf" srcId="{1AEED665-6924-574B-AB31-608FA6ED5F0F}" destId="{0E51DD6E-373E-2C40-B820-5EB335748AE6}" srcOrd="2" destOrd="0" presId="urn:microsoft.com/office/officeart/2005/8/layout/cycle1"/>
    <dgm:cxn modelId="{3E3D7939-4D75-AC40-B6BE-91305A8ED7D3}" type="presParOf" srcId="{1AEED665-6924-574B-AB31-608FA6ED5F0F}" destId="{C801711E-92F7-4B40-ADD1-09878F8A24E7}" srcOrd="3" destOrd="0" presId="urn:microsoft.com/office/officeart/2005/8/layout/cycle1"/>
    <dgm:cxn modelId="{3934FB8D-E69A-674D-9C6B-425608A5E4A1}" type="presParOf" srcId="{1AEED665-6924-574B-AB31-608FA6ED5F0F}" destId="{A3DA9B23-DF6B-FB44-9036-495CD52060AD}" srcOrd="4" destOrd="0" presId="urn:microsoft.com/office/officeart/2005/8/layout/cycle1"/>
    <dgm:cxn modelId="{343EF581-2A57-AB48-85F3-013ACA6CDC54}" type="presParOf" srcId="{1AEED665-6924-574B-AB31-608FA6ED5F0F}" destId="{3FE928BA-DF32-1D45-8C4B-FBC36526134C}" srcOrd="5" destOrd="0" presId="urn:microsoft.com/office/officeart/2005/8/layout/cycle1"/>
    <dgm:cxn modelId="{0C45AD65-7F7D-BC4F-A079-3C2D42B700A6}" type="presParOf" srcId="{1AEED665-6924-574B-AB31-608FA6ED5F0F}" destId="{033FF168-DF31-A34A-BF06-287CB64EA8B8}" srcOrd="6" destOrd="0" presId="urn:microsoft.com/office/officeart/2005/8/layout/cycle1"/>
    <dgm:cxn modelId="{FB464117-F688-2041-86BB-E611F9D6415F}" type="presParOf" srcId="{1AEED665-6924-574B-AB31-608FA6ED5F0F}" destId="{006912EB-A918-604A-A562-1D637BCB198F}" srcOrd="7" destOrd="0" presId="urn:microsoft.com/office/officeart/2005/8/layout/cycle1"/>
    <dgm:cxn modelId="{56FC50A9-11F4-4646-957F-24D4A46E254A}" type="presParOf" srcId="{1AEED665-6924-574B-AB31-608FA6ED5F0F}" destId="{7F817E67-A94E-F241-A84C-B66A976336DC}" srcOrd="8" destOrd="0" presId="urn:microsoft.com/office/officeart/2005/8/layout/cycle1"/>
    <dgm:cxn modelId="{E9E23B37-C040-F442-9FD4-E633366D93F1}" type="presParOf" srcId="{1AEED665-6924-574B-AB31-608FA6ED5F0F}" destId="{2344C319-DC5D-DC40-BBD6-C749C38ED3DD}" srcOrd="9" destOrd="0" presId="urn:microsoft.com/office/officeart/2005/8/layout/cycle1"/>
    <dgm:cxn modelId="{A842FE35-D8F7-964E-8E2C-3DEFE7B99135}" type="presParOf" srcId="{1AEED665-6924-574B-AB31-608FA6ED5F0F}" destId="{FED37C95-02AF-F94E-9F9F-9D196F87FF9C}" srcOrd="10" destOrd="0" presId="urn:microsoft.com/office/officeart/2005/8/layout/cycle1"/>
    <dgm:cxn modelId="{A6B938BF-B52C-834F-9792-74B34886F193}" type="presParOf" srcId="{1AEED665-6924-574B-AB31-608FA6ED5F0F}" destId="{57EA3202-1FF7-A540-AFDB-131B14D2DEAE}" srcOrd="11" destOrd="0" presId="urn:microsoft.com/office/officeart/2005/8/layout/cycle1"/>
    <dgm:cxn modelId="{31069678-3901-8D49-8711-88AA69CC29BD}" type="presParOf" srcId="{1AEED665-6924-574B-AB31-608FA6ED5F0F}" destId="{5717DC66-ACC2-0A4E-A0D1-958E187D5007}" srcOrd="12" destOrd="0" presId="urn:microsoft.com/office/officeart/2005/8/layout/cycle1"/>
    <dgm:cxn modelId="{6DE50C0C-A547-B742-82C2-8536C0D1D11E}" type="presParOf" srcId="{1AEED665-6924-574B-AB31-608FA6ED5F0F}" destId="{8376B776-BC58-C24A-AEBE-F14B119470A3}" srcOrd="13" destOrd="0" presId="urn:microsoft.com/office/officeart/2005/8/layout/cycle1"/>
    <dgm:cxn modelId="{8BF10BFF-6F96-BA41-84B9-58AB0FD6ED62}" type="presParOf" srcId="{1AEED665-6924-574B-AB31-608FA6ED5F0F}" destId="{77B022DC-4D1B-8F43-BB67-CC4CF88F9CAD}" srcOrd="14" destOrd="0" presId="urn:microsoft.com/office/officeart/2005/8/layout/cycle1"/>
    <dgm:cxn modelId="{1D874370-ADD2-754B-ADEF-E75E4B899B94}" type="presParOf" srcId="{1AEED665-6924-574B-AB31-608FA6ED5F0F}" destId="{BD31426A-CD1F-6745-94A3-A1E7ED24E78C}" srcOrd="15" destOrd="0" presId="urn:microsoft.com/office/officeart/2005/8/layout/cycle1"/>
    <dgm:cxn modelId="{1CD75A88-4214-5A4D-A62A-F8015A960445}" type="presParOf" srcId="{1AEED665-6924-574B-AB31-608FA6ED5F0F}" destId="{7BFF4CB1-DD65-B342-888C-377C7760203D}" srcOrd="16" destOrd="0" presId="urn:microsoft.com/office/officeart/2005/8/layout/cycle1"/>
    <dgm:cxn modelId="{4B21D1D2-E5F0-3D40-BBE6-B206D12E75A3}" type="presParOf" srcId="{1AEED665-6924-574B-AB31-608FA6ED5F0F}" destId="{7897DBA3-DD01-7440-8EA5-F663F4566C3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C7860-C358-4844-8AD8-336C54826631}">
      <dsp:nvSpPr>
        <dsp:cNvPr id="0" name=""/>
        <dsp:cNvSpPr/>
      </dsp:nvSpPr>
      <dsp:spPr>
        <a:xfrm>
          <a:off x="3271553" y="8063"/>
          <a:ext cx="1432741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Versuchs-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/>
            <a:t>durchführung</a:t>
          </a:r>
          <a:endParaRPr lang="de-DE" sz="1400" b="1" kern="1200" dirty="0"/>
        </a:p>
      </dsp:txBody>
      <dsp:txXfrm>
        <a:off x="3271553" y="8063"/>
        <a:ext cx="1432741" cy="880993"/>
      </dsp:txXfrm>
    </dsp:sp>
    <dsp:sp modelId="{0E51DD6E-373E-2C40-B820-5EB335748AE6}">
      <dsp:nvSpPr>
        <dsp:cNvPr id="0" name=""/>
        <dsp:cNvSpPr/>
      </dsp:nvSpPr>
      <dsp:spPr>
        <a:xfrm>
          <a:off x="851855" y="-1029"/>
          <a:ext cx="4305498" cy="4305498"/>
        </a:xfrm>
        <a:prstGeom prst="circularArrow">
          <a:avLst>
            <a:gd name="adj1" fmla="val 3990"/>
            <a:gd name="adj2" fmla="val 250306"/>
            <a:gd name="adj3" fmla="val 20573104"/>
            <a:gd name="adj4" fmla="val 19203349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A9B23-DF6B-FB44-9036-495CD52060AD}">
      <dsp:nvSpPr>
        <dsp:cNvPr id="0" name=""/>
        <dsp:cNvSpPr/>
      </dsp:nvSpPr>
      <dsp:spPr>
        <a:xfrm>
          <a:off x="4186160" y="1711223"/>
          <a:ext cx="1570167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Daten-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/>
            <a:t>auswertung</a:t>
          </a:r>
          <a:endParaRPr lang="de-DE" sz="1400" b="1" kern="1200" dirty="0"/>
        </a:p>
      </dsp:txBody>
      <dsp:txXfrm>
        <a:off x="4186160" y="1711223"/>
        <a:ext cx="1570167" cy="880993"/>
      </dsp:txXfrm>
    </dsp:sp>
    <dsp:sp modelId="{3FE928BA-DF32-1D45-8C4B-FBC36526134C}">
      <dsp:nvSpPr>
        <dsp:cNvPr id="0" name=""/>
        <dsp:cNvSpPr/>
      </dsp:nvSpPr>
      <dsp:spPr>
        <a:xfrm>
          <a:off x="820073" y="172643"/>
          <a:ext cx="4305498" cy="4305498"/>
        </a:xfrm>
        <a:prstGeom prst="circularArrow">
          <a:avLst>
            <a:gd name="adj1" fmla="val 3990"/>
            <a:gd name="adj2" fmla="val 250306"/>
            <a:gd name="adj3" fmla="val 1782576"/>
            <a:gd name="adj4" fmla="val 467860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912EB-A918-604A-A562-1D637BCB198F}">
      <dsp:nvSpPr>
        <dsp:cNvPr id="0" name=""/>
        <dsp:cNvSpPr/>
      </dsp:nvSpPr>
      <dsp:spPr>
        <a:xfrm>
          <a:off x="3243469" y="3421744"/>
          <a:ext cx="1758330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Schluss-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/>
            <a:t>folgerungen</a:t>
          </a:r>
          <a:endParaRPr lang="de-DE" sz="1400" b="1" kern="1200" dirty="0"/>
        </a:p>
      </dsp:txBody>
      <dsp:txXfrm>
        <a:off x="3243469" y="3421744"/>
        <a:ext cx="1758330" cy="880993"/>
      </dsp:txXfrm>
    </dsp:sp>
    <dsp:sp modelId="{7F817E67-A94E-F241-A84C-B66A976336DC}">
      <dsp:nvSpPr>
        <dsp:cNvPr id="0" name=""/>
        <dsp:cNvSpPr/>
      </dsp:nvSpPr>
      <dsp:spPr>
        <a:xfrm>
          <a:off x="1321251" y="75377"/>
          <a:ext cx="4305498" cy="4305498"/>
        </a:xfrm>
        <a:prstGeom prst="circularArrow">
          <a:avLst>
            <a:gd name="adj1" fmla="val 3990"/>
            <a:gd name="adj2" fmla="val 250306"/>
            <a:gd name="adj3" fmla="val 6851406"/>
            <a:gd name="adj4" fmla="val 5803906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37C95-02AF-F94E-9F9F-9D196F87FF9C}">
      <dsp:nvSpPr>
        <dsp:cNvPr id="0" name=""/>
        <dsp:cNvSpPr/>
      </dsp:nvSpPr>
      <dsp:spPr>
        <a:xfrm>
          <a:off x="1276594" y="3220894"/>
          <a:ext cx="1263176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Hypothesen</a:t>
          </a:r>
        </a:p>
      </dsp:txBody>
      <dsp:txXfrm>
        <a:off x="1276594" y="3220894"/>
        <a:ext cx="1263176" cy="880993"/>
      </dsp:txXfrm>
    </dsp:sp>
    <dsp:sp modelId="{57EA3202-1FF7-A540-AFDB-131B14D2DEAE}">
      <dsp:nvSpPr>
        <dsp:cNvPr id="0" name=""/>
        <dsp:cNvSpPr/>
      </dsp:nvSpPr>
      <dsp:spPr>
        <a:xfrm>
          <a:off x="773264" y="-259908"/>
          <a:ext cx="4305498" cy="4305498"/>
        </a:xfrm>
        <a:prstGeom prst="circularArrow">
          <a:avLst>
            <a:gd name="adj1" fmla="val 3990"/>
            <a:gd name="adj2" fmla="val 250306"/>
            <a:gd name="adj3" fmla="val 9299808"/>
            <a:gd name="adj4" fmla="val 8251396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6B776-BC58-C24A-AEBE-F14B119470A3}">
      <dsp:nvSpPr>
        <dsp:cNvPr id="0" name=""/>
        <dsp:cNvSpPr/>
      </dsp:nvSpPr>
      <dsp:spPr>
        <a:xfrm>
          <a:off x="339192" y="1711223"/>
          <a:ext cx="1397545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Versuchsplan</a:t>
          </a:r>
        </a:p>
      </dsp:txBody>
      <dsp:txXfrm>
        <a:off x="339192" y="1711223"/>
        <a:ext cx="1397545" cy="880993"/>
      </dsp:txXfrm>
    </dsp:sp>
    <dsp:sp modelId="{77B022DC-4D1B-8F43-BB67-CC4CF88F9CAD}">
      <dsp:nvSpPr>
        <dsp:cNvPr id="0" name=""/>
        <dsp:cNvSpPr/>
      </dsp:nvSpPr>
      <dsp:spPr>
        <a:xfrm>
          <a:off x="869285" y="-85268"/>
          <a:ext cx="4305498" cy="4305498"/>
        </a:xfrm>
        <a:prstGeom prst="circularArrow">
          <a:avLst>
            <a:gd name="adj1" fmla="val 3990"/>
            <a:gd name="adj2" fmla="val 250306"/>
            <a:gd name="adj3" fmla="val 12700259"/>
            <a:gd name="adj4" fmla="val 11426205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F4CB1-DD65-B342-888C-377C7760203D}">
      <dsp:nvSpPr>
        <dsp:cNvPr id="0" name=""/>
        <dsp:cNvSpPr/>
      </dsp:nvSpPr>
      <dsp:spPr>
        <a:xfrm>
          <a:off x="1221039" y="34896"/>
          <a:ext cx="1373098" cy="88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Versuchs-aufbau</a:t>
          </a:r>
        </a:p>
      </dsp:txBody>
      <dsp:txXfrm>
        <a:off x="1221039" y="34896"/>
        <a:ext cx="1373098" cy="880993"/>
      </dsp:txXfrm>
    </dsp:sp>
    <dsp:sp modelId="{7897DBA3-DD01-7440-8EA5-F663F4566C32}">
      <dsp:nvSpPr>
        <dsp:cNvPr id="0" name=""/>
        <dsp:cNvSpPr/>
      </dsp:nvSpPr>
      <dsp:spPr>
        <a:xfrm>
          <a:off x="744532" y="-18769"/>
          <a:ext cx="4305498" cy="4305498"/>
        </a:xfrm>
        <a:prstGeom prst="circularArrow">
          <a:avLst>
            <a:gd name="adj1" fmla="val 3990"/>
            <a:gd name="adj2" fmla="val 250306"/>
            <a:gd name="adj3" fmla="val 16607948"/>
            <a:gd name="adj4" fmla="val 15667974"/>
            <a:gd name="adj5" fmla="val 46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63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2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4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erlauben diese Prozesse uns eine effektive Interaktion mit unsere Umwelt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46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Wir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656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812050" y="827475"/>
            <a:ext cx="5520000" cy="3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‐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3000" i="1"/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3593400" y="400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6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9600">
              <a:solidFill>
                <a:schemeClr val="accent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4012023" y="4275600"/>
            <a:ext cx="1119955" cy="92150"/>
          </a:xfrm>
          <a:custGeom>
            <a:avLst/>
            <a:gdLst/>
            <a:ahLst/>
            <a:cxnLst/>
            <a:rect l="l" t="t" r="r" b="b"/>
            <a:pathLst>
              <a:path w="13369" h="1100" extrusionOk="0">
                <a:moveTo>
                  <a:pt x="12903" y="466"/>
                </a:moveTo>
                <a:lnTo>
                  <a:pt x="12456" y="522"/>
                </a:lnTo>
                <a:lnTo>
                  <a:pt x="11935" y="559"/>
                </a:lnTo>
                <a:lnTo>
                  <a:pt x="11414" y="578"/>
                </a:lnTo>
                <a:lnTo>
                  <a:pt x="10315" y="578"/>
                </a:lnTo>
                <a:lnTo>
                  <a:pt x="10129" y="559"/>
                </a:lnTo>
                <a:lnTo>
                  <a:pt x="9850" y="578"/>
                </a:lnTo>
                <a:lnTo>
                  <a:pt x="9719" y="578"/>
                </a:lnTo>
                <a:lnTo>
                  <a:pt x="9608" y="615"/>
                </a:lnTo>
                <a:lnTo>
                  <a:pt x="9570" y="634"/>
                </a:lnTo>
                <a:lnTo>
                  <a:pt x="9552" y="652"/>
                </a:lnTo>
                <a:lnTo>
                  <a:pt x="9552" y="690"/>
                </a:lnTo>
                <a:lnTo>
                  <a:pt x="9552" y="708"/>
                </a:lnTo>
                <a:lnTo>
                  <a:pt x="9589" y="746"/>
                </a:lnTo>
                <a:lnTo>
                  <a:pt x="9645" y="746"/>
                </a:lnTo>
                <a:lnTo>
                  <a:pt x="9794" y="764"/>
                </a:lnTo>
                <a:lnTo>
                  <a:pt x="10036" y="783"/>
                </a:lnTo>
                <a:lnTo>
                  <a:pt x="10557" y="801"/>
                </a:lnTo>
                <a:lnTo>
                  <a:pt x="11060" y="801"/>
                </a:lnTo>
                <a:lnTo>
                  <a:pt x="11581" y="783"/>
                </a:lnTo>
                <a:lnTo>
                  <a:pt x="12587" y="727"/>
                </a:lnTo>
                <a:lnTo>
                  <a:pt x="12810" y="727"/>
                </a:lnTo>
                <a:lnTo>
                  <a:pt x="13052" y="708"/>
                </a:lnTo>
                <a:lnTo>
                  <a:pt x="13127" y="671"/>
                </a:lnTo>
                <a:lnTo>
                  <a:pt x="13257" y="615"/>
                </a:lnTo>
                <a:lnTo>
                  <a:pt x="13313" y="597"/>
                </a:lnTo>
                <a:lnTo>
                  <a:pt x="13350" y="559"/>
                </a:lnTo>
                <a:lnTo>
                  <a:pt x="13369" y="522"/>
                </a:lnTo>
                <a:lnTo>
                  <a:pt x="13331" y="504"/>
                </a:lnTo>
                <a:lnTo>
                  <a:pt x="13220" y="485"/>
                </a:lnTo>
                <a:lnTo>
                  <a:pt x="13108" y="466"/>
                </a:lnTo>
                <a:close/>
                <a:moveTo>
                  <a:pt x="8398" y="317"/>
                </a:moveTo>
                <a:lnTo>
                  <a:pt x="8360" y="336"/>
                </a:lnTo>
                <a:lnTo>
                  <a:pt x="8304" y="355"/>
                </a:lnTo>
                <a:lnTo>
                  <a:pt x="8267" y="373"/>
                </a:lnTo>
                <a:lnTo>
                  <a:pt x="8249" y="410"/>
                </a:lnTo>
                <a:lnTo>
                  <a:pt x="8193" y="522"/>
                </a:lnTo>
                <a:lnTo>
                  <a:pt x="8193" y="634"/>
                </a:lnTo>
                <a:lnTo>
                  <a:pt x="8211" y="746"/>
                </a:lnTo>
                <a:lnTo>
                  <a:pt x="8249" y="801"/>
                </a:lnTo>
                <a:lnTo>
                  <a:pt x="8286" y="839"/>
                </a:lnTo>
                <a:lnTo>
                  <a:pt x="8323" y="857"/>
                </a:lnTo>
                <a:lnTo>
                  <a:pt x="8398" y="876"/>
                </a:lnTo>
                <a:lnTo>
                  <a:pt x="8491" y="876"/>
                </a:lnTo>
                <a:lnTo>
                  <a:pt x="8584" y="820"/>
                </a:lnTo>
                <a:lnTo>
                  <a:pt x="8658" y="746"/>
                </a:lnTo>
                <a:lnTo>
                  <a:pt x="8695" y="634"/>
                </a:lnTo>
                <a:lnTo>
                  <a:pt x="8714" y="541"/>
                </a:lnTo>
                <a:lnTo>
                  <a:pt x="8677" y="466"/>
                </a:lnTo>
                <a:lnTo>
                  <a:pt x="8658" y="429"/>
                </a:lnTo>
                <a:lnTo>
                  <a:pt x="8621" y="392"/>
                </a:lnTo>
                <a:lnTo>
                  <a:pt x="8584" y="373"/>
                </a:lnTo>
                <a:lnTo>
                  <a:pt x="8528" y="373"/>
                </a:lnTo>
                <a:lnTo>
                  <a:pt x="8453" y="336"/>
                </a:lnTo>
                <a:lnTo>
                  <a:pt x="8398" y="317"/>
                </a:lnTo>
                <a:close/>
                <a:moveTo>
                  <a:pt x="3203" y="578"/>
                </a:moveTo>
                <a:lnTo>
                  <a:pt x="2645" y="597"/>
                </a:lnTo>
                <a:lnTo>
                  <a:pt x="2086" y="634"/>
                </a:lnTo>
                <a:lnTo>
                  <a:pt x="1527" y="671"/>
                </a:lnTo>
                <a:lnTo>
                  <a:pt x="1230" y="671"/>
                </a:lnTo>
                <a:lnTo>
                  <a:pt x="950" y="652"/>
                </a:lnTo>
                <a:lnTo>
                  <a:pt x="392" y="634"/>
                </a:lnTo>
                <a:lnTo>
                  <a:pt x="150" y="634"/>
                </a:lnTo>
                <a:lnTo>
                  <a:pt x="94" y="652"/>
                </a:lnTo>
                <a:lnTo>
                  <a:pt x="38" y="652"/>
                </a:lnTo>
                <a:lnTo>
                  <a:pt x="19" y="690"/>
                </a:lnTo>
                <a:lnTo>
                  <a:pt x="1" y="727"/>
                </a:lnTo>
                <a:lnTo>
                  <a:pt x="19" y="764"/>
                </a:lnTo>
                <a:lnTo>
                  <a:pt x="75" y="783"/>
                </a:lnTo>
                <a:lnTo>
                  <a:pt x="187" y="839"/>
                </a:lnTo>
                <a:lnTo>
                  <a:pt x="392" y="895"/>
                </a:lnTo>
                <a:lnTo>
                  <a:pt x="615" y="932"/>
                </a:lnTo>
                <a:lnTo>
                  <a:pt x="839" y="950"/>
                </a:lnTo>
                <a:lnTo>
                  <a:pt x="1081" y="950"/>
                </a:lnTo>
                <a:lnTo>
                  <a:pt x="1304" y="932"/>
                </a:lnTo>
                <a:lnTo>
                  <a:pt x="1769" y="895"/>
                </a:lnTo>
                <a:lnTo>
                  <a:pt x="2235" y="839"/>
                </a:lnTo>
                <a:lnTo>
                  <a:pt x="2756" y="801"/>
                </a:lnTo>
                <a:lnTo>
                  <a:pt x="3278" y="783"/>
                </a:lnTo>
                <a:lnTo>
                  <a:pt x="3557" y="801"/>
                </a:lnTo>
                <a:lnTo>
                  <a:pt x="3762" y="801"/>
                </a:lnTo>
                <a:lnTo>
                  <a:pt x="3799" y="783"/>
                </a:lnTo>
                <a:lnTo>
                  <a:pt x="3836" y="727"/>
                </a:lnTo>
                <a:lnTo>
                  <a:pt x="3836" y="671"/>
                </a:lnTo>
                <a:lnTo>
                  <a:pt x="3817" y="634"/>
                </a:lnTo>
                <a:lnTo>
                  <a:pt x="3762" y="597"/>
                </a:lnTo>
                <a:lnTo>
                  <a:pt x="3482" y="597"/>
                </a:lnTo>
                <a:lnTo>
                  <a:pt x="3203" y="578"/>
                </a:lnTo>
                <a:close/>
                <a:moveTo>
                  <a:pt x="4637" y="355"/>
                </a:moveTo>
                <a:lnTo>
                  <a:pt x="4581" y="373"/>
                </a:lnTo>
                <a:lnTo>
                  <a:pt x="4544" y="392"/>
                </a:lnTo>
                <a:lnTo>
                  <a:pt x="4488" y="429"/>
                </a:lnTo>
                <a:lnTo>
                  <a:pt x="4432" y="541"/>
                </a:lnTo>
                <a:lnTo>
                  <a:pt x="4413" y="652"/>
                </a:lnTo>
                <a:lnTo>
                  <a:pt x="4432" y="764"/>
                </a:lnTo>
                <a:lnTo>
                  <a:pt x="4450" y="820"/>
                </a:lnTo>
                <a:lnTo>
                  <a:pt x="4469" y="876"/>
                </a:lnTo>
                <a:lnTo>
                  <a:pt x="4506" y="913"/>
                </a:lnTo>
                <a:lnTo>
                  <a:pt x="4562" y="932"/>
                </a:lnTo>
                <a:lnTo>
                  <a:pt x="4618" y="950"/>
                </a:lnTo>
                <a:lnTo>
                  <a:pt x="4693" y="950"/>
                </a:lnTo>
                <a:lnTo>
                  <a:pt x="4748" y="932"/>
                </a:lnTo>
                <a:lnTo>
                  <a:pt x="4804" y="895"/>
                </a:lnTo>
                <a:lnTo>
                  <a:pt x="4879" y="820"/>
                </a:lnTo>
                <a:lnTo>
                  <a:pt x="4935" y="708"/>
                </a:lnTo>
                <a:lnTo>
                  <a:pt x="4972" y="597"/>
                </a:lnTo>
                <a:lnTo>
                  <a:pt x="4972" y="485"/>
                </a:lnTo>
                <a:lnTo>
                  <a:pt x="4953" y="448"/>
                </a:lnTo>
                <a:lnTo>
                  <a:pt x="4916" y="392"/>
                </a:lnTo>
                <a:lnTo>
                  <a:pt x="4879" y="373"/>
                </a:lnTo>
                <a:lnTo>
                  <a:pt x="4841" y="355"/>
                </a:lnTo>
                <a:close/>
                <a:moveTo>
                  <a:pt x="6647" y="1"/>
                </a:moveTo>
                <a:lnTo>
                  <a:pt x="6536" y="19"/>
                </a:lnTo>
                <a:lnTo>
                  <a:pt x="6424" y="75"/>
                </a:lnTo>
                <a:lnTo>
                  <a:pt x="6238" y="187"/>
                </a:lnTo>
                <a:lnTo>
                  <a:pt x="6089" y="317"/>
                </a:lnTo>
                <a:lnTo>
                  <a:pt x="6033" y="392"/>
                </a:lnTo>
                <a:lnTo>
                  <a:pt x="5977" y="485"/>
                </a:lnTo>
                <a:lnTo>
                  <a:pt x="5959" y="578"/>
                </a:lnTo>
                <a:lnTo>
                  <a:pt x="5940" y="690"/>
                </a:lnTo>
                <a:lnTo>
                  <a:pt x="5959" y="820"/>
                </a:lnTo>
                <a:lnTo>
                  <a:pt x="5996" y="913"/>
                </a:lnTo>
                <a:lnTo>
                  <a:pt x="6052" y="988"/>
                </a:lnTo>
                <a:lnTo>
                  <a:pt x="6145" y="1043"/>
                </a:lnTo>
                <a:lnTo>
                  <a:pt x="6238" y="1081"/>
                </a:lnTo>
                <a:lnTo>
                  <a:pt x="6350" y="1099"/>
                </a:lnTo>
                <a:lnTo>
                  <a:pt x="6573" y="1099"/>
                </a:lnTo>
                <a:lnTo>
                  <a:pt x="6722" y="1081"/>
                </a:lnTo>
                <a:lnTo>
                  <a:pt x="6834" y="1043"/>
                </a:lnTo>
                <a:lnTo>
                  <a:pt x="6945" y="988"/>
                </a:lnTo>
                <a:lnTo>
                  <a:pt x="7057" y="913"/>
                </a:lnTo>
                <a:lnTo>
                  <a:pt x="7131" y="801"/>
                </a:lnTo>
                <a:lnTo>
                  <a:pt x="7187" y="690"/>
                </a:lnTo>
                <a:lnTo>
                  <a:pt x="7206" y="559"/>
                </a:lnTo>
                <a:lnTo>
                  <a:pt x="7187" y="429"/>
                </a:lnTo>
                <a:lnTo>
                  <a:pt x="7131" y="299"/>
                </a:lnTo>
                <a:lnTo>
                  <a:pt x="7076" y="206"/>
                </a:lnTo>
                <a:lnTo>
                  <a:pt x="6983" y="113"/>
                </a:lnTo>
                <a:lnTo>
                  <a:pt x="6889" y="57"/>
                </a:lnTo>
                <a:lnTo>
                  <a:pt x="6778" y="19"/>
                </a:lnTo>
                <a:lnTo>
                  <a:pt x="664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11" Type="http://schemas.openxmlformats.org/officeDocument/2006/relationships/image" Target="../media/image9.svg"/><Relationship Id="rId5" Type="http://schemas.openxmlformats.org/officeDocument/2006/relationships/image" Target="../media/image3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238282" y="1510393"/>
            <a:ext cx="4667436" cy="16412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dirty="0"/>
              <a:t>Ein Blick ins </a:t>
            </a:r>
            <a:r>
              <a:rPr lang="de-DE" sz="5400" dirty="0" err="1"/>
              <a:t>gehirn</a:t>
            </a:r>
            <a:r>
              <a:rPr lang="de-DE" sz="5400" dirty="0"/>
              <a:t>:</a:t>
            </a:r>
            <a:br>
              <a:rPr lang="de-DE" sz="5400" dirty="0"/>
            </a:br>
            <a:r>
              <a:rPr lang="de-DE" sz="2800" b="0" dirty="0">
                <a:latin typeface="Quicksand" pitchFamily="2" charset="77"/>
              </a:rPr>
              <a:t>Forschung mittels Elektroenzephalographie</a:t>
            </a:r>
            <a:endParaRPr lang="de-DE" sz="5400" b="0" dirty="0">
              <a:latin typeface="Quicksand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 idx="4294967295"/>
          </p:nvPr>
        </p:nvSpPr>
        <p:spPr>
          <a:xfrm>
            <a:off x="362309" y="77638"/>
            <a:ext cx="3891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0" dirty="0">
                <a:solidFill>
                  <a:srgbClr val="C3CED9"/>
                </a:solidFill>
              </a:rPr>
              <a:t>Was misst das EEG?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02BA43-A76E-77C3-5CFB-5A73D58F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CFB"/>
              </a:clrFrom>
              <a:clrTo>
                <a:srgbClr val="F2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52" y="334736"/>
            <a:ext cx="1717746" cy="42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3;p20">
            <a:extLst>
              <a:ext uri="{FF2B5EF4-FFF2-40B4-BE49-F238E27FC236}">
                <a16:creationId xmlns:a16="http://schemas.microsoft.com/office/drawing/2014/main" id="{F18AAF41-3E71-1E4B-87EF-4605DA845515}"/>
              </a:ext>
            </a:extLst>
          </p:cNvPr>
          <p:cNvSpPr txBox="1">
            <a:spLocks/>
          </p:cNvSpPr>
          <p:nvPr/>
        </p:nvSpPr>
        <p:spPr>
          <a:xfrm>
            <a:off x="362309" y="1187263"/>
            <a:ext cx="4295340" cy="157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Kommunikation zwischen Nervenzellen findet an Synapsen statt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Verbindungsglied zwischen einer prä-synaptischen (Sender) und einer post-synaptischen (Empfänger) Zelle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FCFC076-E718-32AF-10F3-684C208B4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7FDFA"/>
              </a:clrFrom>
              <a:clrTo>
                <a:srgbClr val="E7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/>
          <a:stretch/>
        </p:blipFill>
        <p:spPr bwMode="auto">
          <a:xfrm>
            <a:off x="4762260" y="394430"/>
            <a:ext cx="2106466" cy="269421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0BE18C6-A585-CA08-2FB7-0716F0B61FD0}"/>
              </a:ext>
            </a:extLst>
          </p:cNvPr>
          <p:cNvGrpSpPr/>
          <p:nvPr/>
        </p:nvGrpSpPr>
        <p:grpSpPr>
          <a:xfrm>
            <a:off x="294514" y="3305711"/>
            <a:ext cx="1754721" cy="455176"/>
            <a:chOff x="1785" y="1596826"/>
            <a:chExt cx="2175867" cy="870346"/>
          </a:xfrm>
        </p:grpSpPr>
        <p:sp>
          <p:nvSpPr>
            <p:cNvPr id="11" name="Eingebuchteter Richtungspfeil 10">
              <a:extLst>
                <a:ext uri="{FF2B5EF4-FFF2-40B4-BE49-F238E27FC236}">
                  <a16:creationId xmlns:a16="http://schemas.microsoft.com/office/drawing/2014/main" id="{4681D46C-E334-04A7-134F-9445C2AC83EC}"/>
                </a:ext>
              </a:extLst>
            </p:cNvPr>
            <p:cNvSpPr/>
            <p:nvPr/>
          </p:nvSpPr>
          <p:spPr>
            <a:xfrm>
              <a:off x="1785" y="1596826"/>
              <a:ext cx="2175867" cy="87034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ingebuchteter Richtungspfeil 4">
              <a:extLst>
                <a:ext uri="{FF2B5EF4-FFF2-40B4-BE49-F238E27FC236}">
                  <a16:creationId xmlns:a16="http://schemas.microsoft.com/office/drawing/2014/main" id="{8A07DC93-7FC6-20FD-80D5-CCCC6148BE3B}"/>
                </a:ext>
              </a:extLst>
            </p:cNvPr>
            <p:cNvSpPr txBox="1"/>
            <p:nvPr/>
          </p:nvSpPr>
          <p:spPr>
            <a:xfrm>
              <a:off x="436958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028" tIns="73343" rIns="73343" bIns="73343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5500" kern="1200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AD2D621-12C2-8CBC-737E-068DBF8EB410}"/>
              </a:ext>
            </a:extLst>
          </p:cNvPr>
          <p:cNvGrpSpPr/>
          <p:nvPr/>
        </p:nvGrpSpPr>
        <p:grpSpPr>
          <a:xfrm>
            <a:off x="1825247" y="3305710"/>
            <a:ext cx="1717746" cy="455177"/>
            <a:chOff x="1785" y="1596826"/>
            <a:chExt cx="2175867" cy="870346"/>
          </a:xfrm>
        </p:grpSpPr>
        <p:sp>
          <p:nvSpPr>
            <p:cNvPr id="14" name="Eingebuchteter Richtungspfeil 13">
              <a:extLst>
                <a:ext uri="{FF2B5EF4-FFF2-40B4-BE49-F238E27FC236}">
                  <a16:creationId xmlns:a16="http://schemas.microsoft.com/office/drawing/2014/main" id="{5B594801-C14F-E04C-4E40-9A59687EF4C1}"/>
                </a:ext>
              </a:extLst>
            </p:cNvPr>
            <p:cNvSpPr/>
            <p:nvPr/>
          </p:nvSpPr>
          <p:spPr>
            <a:xfrm>
              <a:off x="1785" y="1596826"/>
              <a:ext cx="2175867" cy="87034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ingebuchteter Richtungspfeil 4">
              <a:extLst>
                <a:ext uri="{FF2B5EF4-FFF2-40B4-BE49-F238E27FC236}">
                  <a16:creationId xmlns:a16="http://schemas.microsoft.com/office/drawing/2014/main" id="{1D7B37B0-852F-E38D-8B5A-18861967C5E2}"/>
                </a:ext>
              </a:extLst>
            </p:cNvPr>
            <p:cNvSpPr txBox="1"/>
            <p:nvPr/>
          </p:nvSpPr>
          <p:spPr>
            <a:xfrm>
              <a:off x="436958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028" tIns="73343" rIns="73343" bIns="73343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5500" kern="1200" dirty="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E008ACF5-DA89-BEA4-5D06-8815D488EB98}"/>
              </a:ext>
            </a:extLst>
          </p:cNvPr>
          <p:cNvSpPr txBox="1"/>
          <p:nvPr/>
        </p:nvSpPr>
        <p:spPr>
          <a:xfrm>
            <a:off x="497252" y="3387315"/>
            <a:ext cx="147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Muli" panose="02000503000000000000" pitchFamily="2" charset="77"/>
              </a:rPr>
              <a:t>Aktionspotential</a:t>
            </a:r>
            <a:endParaRPr lang="en-US" sz="1200" dirty="0">
              <a:latin typeface="Muli" panose="02000503000000000000" pitchFamily="2" charset="77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FDBA7DA-F024-BAE3-6F11-FE5584CCA2CD}"/>
              </a:ext>
            </a:extLst>
          </p:cNvPr>
          <p:cNvSpPr txBox="1"/>
          <p:nvPr/>
        </p:nvSpPr>
        <p:spPr>
          <a:xfrm>
            <a:off x="740014" y="3753566"/>
            <a:ext cx="969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i="1" dirty="0">
                <a:latin typeface="MULI EXTRA-LIGHT" panose="02000503000000000000" pitchFamily="2" charset="77"/>
              </a:rPr>
              <a:t>(Sender)</a:t>
            </a:r>
            <a:endParaRPr lang="de-DE" sz="1100" i="1" dirty="0">
              <a:latin typeface="MULI EXTRA-LIGHT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462D081-2CEE-EFA7-DFAD-1D2BD0711041}"/>
              </a:ext>
            </a:extLst>
          </p:cNvPr>
          <p:cNvSpPr txBox="1"/>
          <p:nvPr/>
        </p:nvSpPr>
        <p:spPr>
          <a:xfrm>
            <a:off x="1957396" y="3294983"/>
            <a:ext cx="147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Muli" panose="02000503000000000000" pitchFamily="2" charset="77"/>
              </a:rPr>
              <a:t>Freisetzung</a:t>
            </a:r>
            <a:r>
              <a:rPr lang="en-US" sz="1200" dirty="0">
                <a:latin typeface="Muli" panose="02000503000000000000" pitchFamily="2" charset="77"/>
              </a:rPr>
              <a:t> Neurotransmitter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70AA198-6C9F-5338-A032-CE3734F30218}"/>
              </a:ext>
            </a:extLst>
          </p:cNvPr>
          <p:cNvSpPr txBox="1"/>
          <p:nvPr/>
        </p:nvSpPr>
        <p:spPr>
          <a:xfrm>
            <a:off x="1864317" y="3724938"/>
            <a:ext cx="1576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i="1" dirty="0" err="1">
                <a:latin typeface="MULI EXTRA-LIGHT" panose="02000503000000000000" pitchFamily="2" charset="77"/>
              </a:rPr>
              <a:t>Synaptischer</a:t>
            </a:r>
            <a:r>
              <a:rPr lang="en-US" sz="1100" i="1" dirty="0">
                <a:latin typeface="MULI EXTRA-LIGHT" panose="02000503000000000000" pitchFamily="2" charset="77"/>
              </a:rPr>
              <a:t> Spalt</a:t>
            </a:r>
            <a:endParaRPr lang="de-DE" sz="1100" i="1" dirty="0">
              <a:latin typeface="MULI EXTRA-LIGHT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5CF3D1C-2090-D4E4-EE48-F1242B3594E0}"/>
              </a:ext>
            </a:extLst>
          </p:cNvPr>
          <p:cNvGrpSpPr/>
          <p:nvPr/>
        </p:nvGrpSpPr>
        <p:grpSpPr>
          <a:xfrm>
            <a:off x="3318202" y="3290745"/>
            <a:ext cx="2106466" cy="470143"/>
            <a:chOff x="1785" y="1596826"/>
            <a:chExt cx="2175867" cy="870346"/>
          </a:xfrm>
        </p:grpSpPr>
        <p:sp>
          <p:nvSpPr>
            <p:cNvPr id="22" name="Eingebuchteter Richtungspfeil 21">
              <a:extLst>
                <a:ext uri="{FF2B5EF4-FFF2-40B4-BE49-F238E27FC236}">
                  <a16:creationId xmlns:a16="http://schemas.microsoft.com/office/drawing/2014/main" id="{8E218539-1696-218D-5BE1-1C29ECE2D24C}"/>
                </a:ext>
              </a:extLst>
            </p:cNvPr>
            <p:cNvSpPr/>
            <p:nvPr/>
          </p:nvSpPr>
          <p:spPr>
            <a:xfrm>
              <a:off x="1785" y="1596826"/>
              <a:ext cx="2175867" cy="87034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ingebuchteter Richtungspfeil 4">
              <a:extLst>
                <a:ext uri="{FF2B5EF4-FFF2-40B4-BE49-F238E27FC236}">
                  <a16:creationId xmlns:a16="http://schemas.microsoft.com/office/drawing/2014/main" id="{E69FA7DA-915F-FA7E-AB8C-D53C14342D4D}"/>
                </a:ext>
              </a:extLst>
            </p:cNvPr>
            <p:cNvSpPr txBox="1"/>
            <p:nvPr/>
          </p:nvSpPr>
          <p:spPr>
            <a:xfrm>
              <a:off x="436958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028" tIns="73343" rIns="73343" bIns="73343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5500" kern="1200" dirty="0"/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30699B82-2F96-A574-B77D-5BEE0411840A}"/>
              </a:ext>
            </a:extLst>
          </p:cNvPr>
          <p:cNvSpPr txBox="1"/>
          <p:nvPr/>
        </p:nvSpPr>
        <p:spPr>
          <a:xfrm>
            <a:off x="3531324" y="3709912"/>
            <a:ext cx="1576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i="1" dirty="0" err="1">
                <a:latin typeface="MULI EXTRA-LIGHT" panose="02000503000000000000" pitchFamily="2" charset="77"/>
              </a:rPr>
              <a:t>Empfänger</a:t>
            </a:r>
            <a:endParaRPr lang="de-DE" sz="1100" i="1" dirty="0">
              <a:latin typeface="MULI EXTRA-LIGHT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29408B3-5187-30DD-D26F-EACE836A9D39}"/>
              </a:ext>
            </a:extLst>
          </p:cNvPr>
          <p:cNvSpPr txBox="1"/>
          <p:nvPr/>
        </p:nvSpPr>
        <p:spPr>
          <a:xfrm>
            <a:off x="3466961" y="3286518"/>
            <a:ext cx="174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Muli" panose="02000503000000000000" pitchFamily="2" charset="77"/>
              </a:rPr>
              <a:t>Veränderung</a:t>
            </a:r>
            <a:r>
              <a:rPr lang="en-US" sz="1200" dirty="0">
                <a:latin typeface="Muli" panose="02000503000000000000" pitchFamily="2" charset="77"/>
              </a:rPr>
              <a:t> des </a:t>
            </a:r>
            <a:r>
              <a:rPr lang="en-US" sz="1200" dirty="0" err="1">
                <a:latin typeface="Muli" panose="02000503000000000000" pitchFamily="2" charset="77"/>
              </a:rPr>
              <a:t>Membranpotentials</a:t>
            </a:r>
            <a:endParaRPr lang="en-US" sz="1200" dirty="0">
              <a:latin typeface="Muli" panose="02000503000000000000" pitchFamily="2" charset="77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158D469-374C-05F1-C12B-105E9382D391}"/>
              </a:ext>
            </a:extLst>
          </p:cNvPr>
          <p:cNvGrpSpPr/>
          <p:nvPr/>
        </p:nvGrpSpPr>
        <p:grpSpPr>
          <a:xfrm>
            <a:off x="5199954" y="3295057"/>
            <a:ext cx="1837662" cy="470143"/>
            <a:chOff x="1785" y="1596826"/>
            <a:chExt cx="2175867" cy="870346"/>
          </a:xfrm>
        </p:grpSpPr>
        <p:sp>
          <p:nvSpPr>
            <p:cNvPr id="27" name="Eingebuchteter Richtungspfeil 26">
              <a:extLst>
                <a:ext uri="{FF2B5EF4-FFF2-40B4-BE49-F238E27FC236}">
                  <a16:creationId xmlns:a16="http://schemas.microsoft.com/office/drawing/2014/main" id="{CDF268AD-181F-462B-8A79-3F06EC181ACB}"/>
                </a:ext>
              </a:extLst>
            </p:cNvPr>
            <p:cNvSpPr/>
            <p:nvPr/>
          </p:nvSpPr>
          <p:spPr>
            <a:xfrm>
              <a:off x="1785" y="1596826"/>
              <a:ext cx="2175867" cy="87034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ingebuchteter Richtungspfeil 4">
              <a:extLst>
                <a:ext uri="{FF2B5EF4-FFF2-40B4-BE49-F238E27FC236}">
                  <a16:creationId xmlns:a16="http://schemas.microsoft.com/office/drawing/2014/main" id="{EEEE32C2-758A-56E5-4945-CB23A4D05295}"/>
                </a:ext>
              </a:extLst>
            </p:cNvPr>
            <p:cNvSpPr txBox="1"/>
            <p:nvPr/>
          </p:nvSpPr>
          <p:spPr>
            <a:xfrm>
              <a:off x="436958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028" tIns="73343" rIns="73343" bIns="73343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5500" kern="1200" dirty="0"/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815457B2-1655-5F1A-0EE5-30B4B498F546}"/>
              </a:ext>
            </a:extLst>
          </p:cNvPr>
          <p:cNvSpPr txBox="1"/>
          <p:nvPr/>
        </p:nvSpPr>
        <p:spPr>
          <a:xfrm>
            <a:off x="5195668" y="3747969"/>
            <a:ext cx="1576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i="1" dirty="0" err="1">
                <a:latin typeface="MULI EXTRA-LIGHT" panose="02000503000000000000" pitchFamily="2" charset="77"/>
              </a:rPr>
              <a:t>Empfänger</a:t>
            </a:r>
            <a:endParaRPr lang="de-DE" sz="1100" i="1" dirty="0">
              <a:latin typeface="MULI EXTRA-LIGHT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7C9568-91A5-1448-1D56-4D47B52B36A5}"/>
              </a:ext>
            </a:extLst>
          </p:cNvPr>
          <p:cNvSpPr txBox="1"/>
          <p:nvPr/>
        </p:nvSpPr>
        <p:spPr>
          <a:xfrm>
            <a:off x="5277188" y="3305710"/>
            <a:ext cx="174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Muli" panose="02000503000000000000" pitchFamily="2" charset="77"/>
              </a:rPr>
              <a:t>Post-</a:t>
            </a:r>
            <a:r>
              <a:rPr lang="en-US" sz="1200" dirty="0" err="1">
                <a:latin typeface="Muli" panose="02000503000000000000" pitchFamily="2" charset="77"/>
              </a:rPr>
              <a:t>synaptisches</a:t>
            </a:r>
            <a:r>
              <a:rPr lang="en-US" sz="1200" dirty="0">
                <a:latin typeface="Muli" panose="02000503000000000000" pitchFamily="2" charset="77"/>
              </a:rPr>
              <a:t> Potential</a:t>
            </a:r>
          </a:p>
        </p:txBody>
      </p:sp>
      <p:sp>
        <p:nvSpPr>
          <p:cNvPr id="31" name="Google Shape;123;p20">
            <a:extLst>
              <a:ext uri="{FF2B5EF4-FFF2-40B4-BE49-F238E27FC236}">
                <a16:creationId xmlns:a16="http://schemas.microsoft.com/office/drawing/2014/main" id="{BC18D0B7-1F98-0754-A613-F2C6E3418BD5}"/>
              </a:ext>
            </a:extLst>
          </p:cNvPr>
          <p:cNvSpPr txBox="1">
            <a:spLocks/>
          </p:cNvSpPr>
          <p:nvPr/>
        </p:nvSpPr>
        <p:spPr>
          <a:xfrm>
            <a:off x="523795" y="4068516"/>
            <a:ext cx="3746823" cy="750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Das EEG erfasst die </a:t>
            </a:r>
            <a:r>
              <a:rPr lang="de-DE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Summe post-synaptischer Potentiale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250D57-D3CD-8C87-A24F-6A4F252A1C2E}"/>
              </a:ext>
            </a:extLst>
          </p:cNvPr>
          <p:cNvSpPr txBox="1"/>
          <p:nvPr/>
        </p:nvSpPr>
        <p:spPr>
          <a:xfrm>
            <a:off x="8147357" y="4724585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 </a:t>
            </a:r>
            <a:r>
              <a:rPr lang="en-US" sz="700" dirty="0" err="1">
                <a:solidFill>
                  <a:schemeClr val="tx1"/>
                </a:solidFill>
              </a:rPr>
              <a:t>physiologie.cc</a:t>
            </a:r>
            <a:endParaRPr lang="en-US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4" grpId="0"/>
      <p:bldP spid="25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 idx="4294967295"/>
          </p:nvPr>
        </p:nvSpPr>
        <p:spPr>
          <a:xfrm>
            <a:off x="354062" y="-1085"/>
            <a:ext cx="3891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0" dirty="0">
                <a:solidFill>
                  <a:srgbClr val="C3CED9"/>
                </a:solidFill>
              </a:rPr>
              <a:t>Was misst das EEG?</a:t>
            </a:r>
          </a:p>
        </p:txBody>
      </p:sp>
      <p:sp>
        <p:nvSpPr>
          <p:cNvPr id="4" name="Google Shape;123;p20">
            <a:extLst>
              <a:ext uri="{FF2B5EF4-FFF2-40B4-BE49-F238E27FC236}">
                <a16:creationId xmlns:a16="http://schemas.microsoft.com/office/drawing/2014/main" id="{F18AAF41-3E71-1E4B-87EF-4605DA845515}"/>
              </a:ext>
            </a:extLst>
          </p:cNvPr>
          <p:cNvSpPr txBox="1">
            <a:spLocks/>
          </p:cNvSpPr>
          <p:nvPr/>
        </p:nvSpPr>
        <p:spPr>
          <a:xfrm>
            <a:off x="465282" y="1136405"/>
            <a:ext cx="4734685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spcBef>
                <a:spcPts val="600"/>
              </a:spcBef>
            </a:pPr>
            <a:endParaRPr lang="de-DE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B2330C-13BF-E99C-37B2-20460275E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729"/>
          <a:stretch/>
        </p:blipFill>
        <p:spPr>
          <a:xfrm>
            <a:off x="354062" y="884498"/>
            <a:ext cx="2873228" cy="3374503"/>
          </a:xfrm>
          <a:prstGeom prst="rect">
            <a:avLst/>
          </a:prstGeom>
        </p:spPr>
      </p:pic>
      <p:pic>
        <p:nvPicPr>
          <p:cNvPr id="41" name="Grafik 40" descr="Ein Bild, das Himmel, draußen, Outdoorobjekt, mehrere enthält.&#10;&#10;Automatisch generierte Beschreibung">
            <a:extLst>
              <a:ext uri="{FF2B5EF4-FFF2-40B4-BE49-F238E27FC236}">
                <a16:creationId xmlns:a16="http://schemas.microsoft.com/office/drawing/2014/main" id="{3EFB5A84-D927-0118-C643-AC2625A45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031"/>
          <a:stretch/>
        </p:blipFill>
        <p:spPr>
          <a:xfrm>
            <a:off x="3144172" y="1107287"/>
            <a:ext cx="3346048" cy="1514401"/>
          </a:xfrm>
          <a:prstGeom prst="rect">
            <a:avLst/>
          </a:prstGeom>
        </p:spPr>
      </p:pic>
      <p:pic>
        <p:nvPicPr>
          <p:cNvPr id="42" name="Grafik 41" descr="Ein Bild, das Himmel, draußen, Outdoorobjekt, mehrere enthält.&#10;&#10;Automatisch generierte Beschreibung">
            <a:extLst>
              <a:ext uri="{FF2B5EF4-FFF2-40B4-BE49-F238E27FC236}">
                <a16:creationId xmlns:a16="http://schemas.microsoft.com/office/drawing/2014/main" id="{82A3341B-809A-4937-62AE-03BD00EE0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27" b="44704"/>
          <a:stretch/>
        </p:blipFill>
        <p:spPr>
          <a:xfrm>
            <a:off x="3244384" y="2988829"/>
            <a:ext cx="3346048" cy="1514401"/>
          </a:xfrm>
          <a:prstGeom prst="rect">
            <a:avLst/>
          </a:prstGeom>
        </p:spPr>
      </p:pic>
      <p:pic>
        <p:nvPicPr>
          <p:cNvPr id="43" name="Grafik 42" descr="Ein Bild, das Himmel, draußen, Outdoorobjekt, mehrere enthält.&#10;&#10;Automatisch generierte Beschreibung">
            <a:extLst>
              <a:ext uri="{FF2B5EF4-FFF2-40B4-BE49-F238E27FC236}">
                <a16:creationId xmlns:a16="http://schemas.microsoft.com/office/drawing/2014/main" id="{46648A87-67E2-3915-0DA1-15005EC8B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40" b="-1"/>
          <a:stretch/>
        </p:blipFill>
        <p:spPr>
          <a:xfrm>
            <a:off x="6607526" y="3010806"/>
            <a:ext cx="2048437" cy="1470445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1054BD2D-79C9-EDF5-26DD-CA4AE132E89E}"/>
              </a:ext>
            </a:extLst>
          </p:cNvPr>
          <p:cNvSpPr txBox="1"/>
          <p:nvPr/>
        </p:nvSpPr>
        <p:spPr>
          <a:xfrm>
            <a:off x="6553866" y="1164375"/>
            <a:ext cx="2361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Muli" panose="02000503000000000000" pitchFamily="2" charset="77"/>
              </a:rPr>
              <a:t>Mit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Muli" panose="02000503000000000000" pitchFamily="2" charset="77"/>
              </a:rPr>
              <a:t> EEG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Muli" panose="02000503000000000000" pitchFamily="2" charset="77"/>
              </a:rPr>
              <a:t>messbar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Muli" panose="02000503000000000000" pitchFamily="2" charset="77"/>
              </a:rPr>
              <a:t>:</a:t>
            </a:r>
          </a:p>
          <a:p>
            <a:r>
              <a:rPr lang="en-US" dirty="0">
                <a:latin typeface="Muli" panose="02000503000000000000" pitchFamily="2" charset="77"/>
              </a:rPr>
              <a:t>Eine </a:t>
            </a:r>
            <a:r>
              <a:rPr lang="en-US" dirty="0" err="1">
                <a:latin typeface="Muli" panose="02000503000000000000" pitchFamily="2" charset="77"/>
              </a:rPr>
              <a:t>Vielzahl</a:t>
            </a:r>
            <a:r>
              <a:rPr lang="en-US" dirty="0">
                <a:latin typeface="Muli" panose="02000503000000000000" pitchFamily="2" charset="77"/>
              </a:rPr>
              <a:t> von </a:t>
            </a:r>
            <a:r>
              <a:rPr lang="en-US" dirty="0" err="1">
                <a:latin typeface="Muli" panose="02000503000000000000" pitchFamily="2" charset="77"/>
              </a:rPr>
              <a:t>Nervenzellen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ist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i="1" dirty="0" err="1">
                <a:latin typeface="Muli" panose="02000503000000000000" pitchFamily="2" charset="77"/>
              </a:rPr>
              <a:t>gleichzeitig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aktiv</a:t>
            </a:r>
            <a:r>
              <a:rPr lang="en-US" dirty="0">
                <a:latin typeface="Muli" panose="02000503000000000000" pitchFamily="2" charset="77"/>
              </a:rPr>
              <a:t>, hat die </a:t>
            </a:r>
            <a:r>
              <a:rPr lang="en-US" i="1" dirty="0" err="1">
                <a:latin typeface="Muli" panose="02000503000000000000" pitchFamily="2" charset="77"/>
              </a:rPr>
              <a:t>gleiche</a:t>
            </a:r>
            <a:r>
              <a:rPr lang="en-US" i="1" dirty="0">
                <a:latin typeface="Muli" panose="02000503000000000000" pitchFamily="2" charset="77"/>
              </a:rPr>
              <a:t> “</a:t>
            </a:r>
            <a:r>
              <a:rPr lang="en-US" i="1" dirty="0" err="1">
                <a:latin typeface="Muli" panose="02000503000000000000" pitchFamily="2" charset="77"/>
              </a:rPr>
              <a:t>Ladung</a:t>
            </a:r>
            <a:r>
              <a:rPr lang="en-US" i="1" dirty="0">
                <a:latin typeface="Muli" panose="02000503000000000000" pitchFamily="2" charset="77"/>
              </a:rPr>
              <a:t>” </a:t>
            </a:r>
            <a:r>
              <a:rPr lang="en-US" dirty="0">
                <a:latin typeface="Muli" panose="02000503000000000000" pitchFamily="2" charset="77"/>
              </a:rPr>
              <a:t>und die </a:t>
            </a:r>
            <a:r>
              <a:rPr lang="en-US" i="1" dirty="0" err="1">
                <a:latin typeface="Muli" panose="02000503000000000000" pitchFamily="2" charset="77"/>
              </a:rPr>
              <a:t>gleiche</a:t>
            </a:r>
            <a:r>
              <a:rPr lang="en-US" i="1" dirty="0">
                <a:latin typeface="Muli" panose="02000503000000000000" pitchFamily="2" charset="77"/>
              </a:rPr>
              <a:t> </a:t>
            </a:r>
            <a:r>
              <a:rPr lang="en-US" i="1" dirty="0" err="1">
                <a:latin typeface="Muli" panose="02000503000000000000" pitchFamily="2" charset="77"/>
              </a:rPr>
              <a:t>Orientierung</a:t>
            </a:r>
            <a:r>
              <a:rPr lang="en-US" i="1" dirty="0">
                <a:latin typeface="Muli" panose="02000503000000000000" pitchFamily="2" charset="77"/>
              </a:rPr>
              <a:t> 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E9BFDECB-7F43-E264-E3AE-BFDC4484F145}"/>
              </a:ext>
            </a:extLst>
          </p:cNvPr>
          <p:cNvSpPr txBox="1"/>
          <p:nvPr/>
        </p:nvSpPr>
        <p:spPr>
          <a:xfrm>
            <a:off x="4210630" y="2772605"/>
            <a:ext cx="2361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Muli" panose="02000503000000000000" pitchFamily="2" charset="77"/>
              </a:rPr>
              <a:t>NICHT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Muli" panose="02000503000000000000" pitchFamily="2" charset="77"/>
              </a:rPr>
              <a:t>messbar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uli" panose="02000503000000000000" pitchFamily="2" charset="77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ED92F3A5-A43F-6153-0C66-7DD24A8E54ED}"/>
              </a:ext>
            </a:extLst>
          </p:cNvPr>
          <p:cNvSpPr txBox="1"/>
          <p:nvPr/>
        </p:nvSpPr>
        <p:spPr>
          <a:xfrm>
            <a:off x="6904226" y="2772605"/>
            <a:ext cx="2361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Muli" panose="02000503000000000000" pitchFamily="2" charset="77"/>
              </a:rPr>
              <a:t>NICHT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Muli" panose="02000503000000000000" pitchFamily="2" charset="77"/>
              </a:rPr>
              <a:t>messbar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uli" panose="02000503000000000000" pitchFamily="2" charset="77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A6C071E-8E70-1ADE-5F6E-0C25A317C326}"/>
              </a:ext>
            </a:extLst>
          </p:cNvPr>
          <p:cNvSpPr txBox="1"/>
          <p:nvPr/>
        </p:nvSpPr>
        <p:spPr>
          <a:xfrm>
            <a:off x="432108" y="2066300"/>
            <a:ext cx="2678890" cy="160043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Muli" panose="02000503000000000000" pitchFamily="2" charset="77"/>
            </a:endParaRPr>
          </a:p>
          <a:p>
            <a:endParaRPr lang="en-US" dirty="0">
              <a:latin typeface="Muli" panose="02000503000000000000" pitchFamily="2" charset="77"/>
            </a:endParaRPr>
          </a:p>
          <a:p>
            <a:pPr algn="ctr"/>
            <a:r>
              <a:rPr lang="en-US" dirty="0" err="1">
                <a:latin typeface="Muli" panose="02000503000000000000" pitchFamily="2" charset="77"/>
              </a:rPr>
              <a:t>Diese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Eigenschaften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erfüllen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vor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dirty="0" err="1">
                <a:latin typeface="Muli" panose="02000503000000000000" pitchFamily="2" charset="77"/>
              </a:rPr>
              <a:t>allem</a:t>
            </a:r>
            <a:r>
              <a:rPr lang="en-US" dirty="0">
                <a:latin typeface="Muli" panose="02000503000000000000" pitchFamily="2" charset="77"/>
              </a:rPr>
              <a:t> </a:t>
            </a:r>
            <a:r>
              <a:rPr lang="en-US" b="1" dirty="0" err="1">
                <a:latin typeface="Muli" panose="02000503000000000000" pitchFamily="2" charset="77"/>
              </a:rPr>
              <a:t>Pyramidenzellen</a:t>
            </a:r>
            <a:r>
              <a:rPr lang="en-US" dirty="0">
                <a:latin typeface="Muli" panose="02000503000000000000" pitchFamily="2" charset="77"/>
              </a:rPr>
              <a:t> in der </a:t>
            </a:r>
            <a:r>
              <a:rPr lang="en-US" dirty="0" err="1">
                <a:latin typeface="Muli" panose="02000503000000000000" pitchFamily="2" charset="77"/>
              </a:rPr>
              <a:t>Großhirnrinde</a:t>
            </a:r>
            <a:endParaRPr lang="en-US" dirty="0">
              <a:latin typeface="Muli" panose="02000503000000000000" pitchFamily="2" charset="77"/>
            </a:endParaRPr>
          </a:p>
          <a:p>
            <a:endParaRPr lang="en-US" dirty="0">
              <a:latin typeface="Muli" panose="02000503000000000000" pitchFamily="2" charset="77"/>
            </a:endParaRPr>
          </a:p>
          <a:p>
            <a:endParaRPr lang="en-US" dirty="0">
              <a:latin typeface="Muli" panose="02000503000000000000" pitchFamily="2" charset="77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2B9172-B304-E0E6-B8A7-993B218CDA2C}"/>
              </a:ext>
            </a:extLst>
          </p:cNvPr>
          <p:cNvSpPr txBox="1"/>
          <p:nvPr/>
        </p:nvSpPr>
        <p:spPr>
          <a:xfrm>
            <a:off x="7100131" y="4719452"/>
            <a:ext cx="2361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Luck, 2011; Jackson &amp; Bolger, 2014</a:t>
            </a:r>
          </a:p>
        </p:txBody>
      </p:sp>
    </p:spTree>
    <p:extLst>
      <p:ext uri="{BB962C8B-B14F-4D97-AF65-F5344CB8AC3E}">
        <p14:creationId xmlns:p14="http://schemas.microsoft.com/office/powerpoint/2010/main" val="35464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0005E-F1F5-E07D-5FAB-20C21201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EEG Parameter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3CFB3F-1E06-ADBC-807A-F0C62084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" t="13929" r="9552" b="9712"/>
          <a:stretch/>
        </p:blipFill>
        <p:spPr>
          <a:xfrm>
            <a:off x="392640" y="1188931"/>
            <a:ext cx="2684194" cy="13828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EFEF358-D641-259E-9103-45F40F6B448D}"/>
              </a:ext>
            </a:extLst>
          </p:cNvPr>
          <p:cNvCxnSpPr>
            <a:cxnSpLocks/>
          </p:cNvCxnSpPr>
          <p:nvPr/>
        </p:nvCxnSpPr>
        <p:spPr>
          <a:xfrm flipV="1">
            <a:off x="506627" y="3209983"/>
            <a:ext cx="963826" cy="2113"/>
          </a:xfrm>
          <a:prstGeom prst="straightConnector1">
            <a:avLst/>
          </a:prstGeom>
          <a:ln w="19050">
            <a:solidFill>
              <a:srgbClr val="3555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193D5BF8-4C19-F058-DB65-092EFD8CB666}"/>
              </a:ext>
            </a:extLst>
          </p:cNvPr>
          <p:cNvSpPr/>
          <p:nvPr/>
        </p:nvSpPr>
        <p:spPr>
          <a:xfrm>
            <a:off x="1479410" y="2814598"/>
            <a:ext cx="1742303" cy="902044"/>
          </a:xfrm>
          <a:prstGeom prst="rect">
            <a:avLst/>
          </a:prstGeom>
          <a:solidFill>
            <a:schemeClr val="tx2"/>
          </a:solidFill>
          <a:ln>
            <a:solidFill>
              <a:srgbClr val="35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uli" panose="02000503000000000000" pitchFamily="2" charset="77"/>
              </a:rPr>
              <a:t>VOR-VERARBEITUNG (</a:t>
            </a:r>
            <a:r>
              <a:rPr lang="en-US" dirty="0" err="1">
                <a:solidFill>
                  <a:schemeClr val="tx1"/>
                </a:solidFill>
                <a:latin typeface="Muli" panose="02000503000000000000" pitchFamily="2" charset="77"/>
              </a:rPr>
              <a:t>z.B.</a:t>
            </a:r>
            <a:r>
              <a:rPr lang="en-US" dirty="0">
                <a:solidFill>
                  <a:schemeClr val="tx1"/>
                </a:solidFill>
                <a:latin typeface="Muli" panose="02000503000000000000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Muli" panose="02000503000000000000" pitchFamily="2" charset="77"/>
              </a:rPr>
              <a:t>Entfernen</a:t>
            </a:r>
            <a:r>
              <a:rPr lang="en-US" dirty="0">
                <a:solidFill>
                  <a:schemeClr val="tx1"/>
                </a:solidFill>
                <a:latin typeface="Muli" panose="02000503000000000000" pitchFamily="2" charset="77"/>
              </a:rPr>
              <a:t> von </a:t>
            </a:r>
            <a:r>
              <a:rPr lang="en-US" dirty="0" err="1">
                <a:solidFill>
                  <a:schemeClr val="tx1"/>
                </a:solidFill>
                <a:latin typeface="Muli" panose="02000503000000000000" pitchFamily="2" charset="77"/>
              </a:rPr>
              <a:t>Artefakten</a:t>
            </a:r>
            <a:r>
              <a:rPr lang="en-US" dirty="0">
                <a:solidFill>
                  <a:schemeClr val="tx1"/>
                </a:solidFill>
                <a:latin typeface="Muli" panose="02000503000000000000" pitchFamily="2" charset="77"/>
              </a:rPr>
              <a:t>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1B6037-8A04-CE76-0113-258A27935B6A}"/>
              </a:ext>
            </a:extLst>
          </p:cNvPr>
          <p:cNvSpPr/>
          <p:nvPr/>
        </p:nvSpPr>
        <p:spPr>
          <a:xfrm>
            <a:off x="3922647" y="1301771"/>
            <a:ext cx="1839001" cy="902044"/>
          </a:xfrm>
          <a:prstGeom prst="rect">
            <a:avLst/>
          </a:prstGeom>
          <a:solidFill>
            <a:schemeClr val="tx2"/>
          </a:solidFill>
          <a:ln>
            <a:solidFill>
              <a:srgbClr val="35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uli" panose="02000503000000000000" pitchFamily="2" charset="77"/>
              </a:rPr>
              <a:t>Ereigniskorrelierte Potentiale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4CB8452-C63F-EAE7-1ECB-F19693A703CC}"/>
              </a:ext>
            </a:extLst>
          </p:cNvPr>
          <p:cNvCxnSpPr>
            <a:cxnSpLocks/>
          </p:cNvCxnSpPr>
          <p:nvPr/>
        </p:nvCxnSpPr>
        <p:spPr>
          <a:xfrm flipV="1">
            <a:off x="3221713" y="1922989"/>
            <a:ext cx="700934" cy="1134648"/>
          </a:xfrm>
          <a:prstGeom prst="straightConnector1">
            <a:avLst/>
          </a:prstGeom>
          <a:ln w="19050">
            <a:solidFill>
              <a:srgbClr val="3555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F469E0-A220-DD3F-4433-68ED925313CF}"/>
              </a:ext>
            </a:extLst>
          </p:cNvPr>
          <p:cNvCxnSpPr/>
          <p:nvPr/>
        </p:nvCxnSpPr>
        <p:spPr>
          <a:xfrm flipV="1">
            <a:off x="506627" y="2584107"/>
            <a:ext cx="0" cy="627989"/>
          </a:xfrm>
          <a:prstGeom prst="line">
            <a:avLst/>
          </a:prstGeom>
          <a:ln w="19050">
            <a:solidFill>
              <a:srgbClr val="355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51BE709-2B70-397D-3F52-2C9B57B9BF5A}"/>
              </a:ext>
            </a:extLst>
          </p:cNvPr>
          <p:cNvCxnSpPr>
            <a:cxnSpLocks/>
          </p:cNvCxnSpPr>
          <p:nvPr/>
        </p:nvCxnSpPr>
        <p:spPr>
          <a:xfrm flipV="1">
            <a:off x="3236488" y="2963994"/>
            <a:ext cx="904725" cy="210150"/>
          </a:xfrm>
          <a:prstGeom prst="straightConnector1">
            <a:avLst/>
          </a:prstGeom>
          <a:ln w="19050">
            <a:solidFill>
              <a:srgbClr val="3555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F6D81F59-4FD1-C7A3-61B7-97F06999E8B3}"/>
              </a:ext>
            </a:extLst>
          </p:cNvPr>
          <p:cNvSpPr/>
          <p:nvPr/>
        </p:nvSpPr>
        <p:spPr>
          <a:xfrm>
            <a:off x="4141213" y="2485306"/>
            <a:ext cx="1742303" cy="902044"/>
          </a:xfrm>
          <a:prstGeom prst="rect">
            <a:avLst/>
          </a:prstGeom>
          <a:solidFill>
            <a:schemeClr val="tx2"/>
          </a:solidFill>
          <a:ln>
            <a:solidFill>
              <a:srgbClr val="35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uli" panose="02000503000000000000" pitchFamily="2" charset="77"/>
              </a:rPr>
              <a:t>Frequenz der Fluktuationen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AE71B2D-2B65-B5E7-9E5D-C455347BB062}"/>
              </a:ext>
            </a:extLst>
          </p:cNvPr>
          <p:cNvSpPr/>
          <p:nvPr/>
        </p:nvSpPr>
        <p:spPr>
          <a:xfrm>
            <a:off x="3922647" y="3598477"/>
            <a:ext cx="1742303" cy="902044"/>
          </a:xfrm>
          <a:prstGeom prst="rect">
            <a:avLst/>
          </a:prstGeom>
          <a:solidFill>
            <a:schemeClr val="tx2"/>
          </a:solidFill>
          <a:ln>
            <a:solidFill>
              <a:srgbClr val="35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uli" panose="02000503000000000000" pitchFamily="2" charset="77"/>
              </a:rPr>
              <a:t>“Decoding“: künstliche Intelligenz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63A8B05-B9EB-C5B4-431A-2EAA100C447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221713" y="3412540"/>
            <a:ext cx="700934" cy="636959"/>
          </a:xfrm>
          <a:prstGeom prst="straightConnector1">
            <a:avLst/>
          </a:prstGeom>
          <a:ln w="19050">
            <a:solidFill>
              <a:srgbClr val="3555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F8FD521B-5C56-7C0D-CBD8-FDFD8B36D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9" r="4802"/>
          <a:stretch/>
        </p:blipFill>
        <p:spPr>
          <a:xfrm>
            <a:off x="5832704" y="1093061"/>
            <a:ext cx="3046481" cy="111771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D4B9E67-456C-AC39-AFDD-254DC3C42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8" t="6807" r="5405"/>
          <a:stretch/>
        </p:blipFill>
        <p:spPr>
          <a:xfrm>
            <a:off x="6365883" y="2362881"/>
            <a:ext cx="1980124" cy="20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604633" y="202856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ZWISCHENFAZIT</a:t>
            </a:r>
            <a:endParaRPr sz="4000" dirty="0"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604633" y="1060256"/>
            <a:ext cx="7637325" cy="34597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Mithilfe des EEGs können wir </a:t>
            </a:r>
            <a:r>
              <a:rPr lang="de-DE" sz="1800" b="1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elektrische Aktivität vieler, gleichzeitig aktiver Nervenzellen</a:t>
            </a: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 (v.a. Pyramidenzellen) in der Großhirnrinde ableiten</a:t>
            </a:r>
          </a:p>
          <a:p>
            <a:pPr marL="285750" indent="-285750"/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Wir messen immer nur </a:t>
            </a:r>
            <a:r>
              <a:rPr lang="de-DE" sz="1800" u="sng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einen bestimmten Teil</a:t>
            </a: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 der neuronalen Aktivität des Gehirns</a:t>
            </a:r>
          </a:p>
          <a:p>
            <a:pPr marL="285750" indent="-285750"/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Aufgrund der Furchen und Windungen ist es möglich, dass die </a:t>
            </a: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2-5 mm dicke Großhirnrinde 50% des Hirnvolumens umfasst</a:t>
            </a:r>
          </a:p>
          <a:p>
            <a:pPr marL="285750" indent="-285750"/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Das EEG erlaubt uns mit </a:t>
            </a:r>
            <a:r>
              <a:rPr lang="de-DE" sz="1800" b="1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Millisekunden-Präzision</a:t>
            </a: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 einen Echtzeit-Einblick ins Gehirn </a:t>
            </a:r>
          </a:p>
          <a:p>
            <a:pPr marL="285750" indent="-285750"/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Die Möglichkeiten zur Auswertung des Signals mittels mathematischer Techniker und Algorithmen sind vielfältig</a:t>
            </a:r>
          </a:p>
          <a:p>
            <a:pPr marL="171450" indent="-171450"/>
            <a:endParaRPr sz="1400" dirty="0">
              <a:latin typeface="Muli" panose="02000503000000000000" pitchFamily="2" charset="77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5401146" y="446049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-1949766" y="498302"/>
            <a:ext cx="7363500" cy="1210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/>
              <a:t>Experimentelle</a:t>
            </a:r>
            <a:br>
              <a:rPr lang="en" sz="4000" dirty="0"/>
            </a:br>
            <a:r>
              <a:rPr lang="en" sz="4000" dirty="0"/>
              <a:t>(EEG)-</a:t>
            </a:r>
            <a:r>
              <a:rPr lang="en" sz="4000" dirty="0" err="1"/>
              <a:t>Forschung</a:t>
            </a:r>
            <a:endParaRPr sz="4000" dirty="0"/>
          </a:p>
        </p:txBody>
      </p:sp>
      <p:graphicFrame>
        <p:nvGraphicFramePr>
          <p:cNvPr id="6" name="Diagram1">
            <a:extLst>
              <a:ext uri="{FF2B5EF4-FFF2-40B4-BE49-F238E27FC236}">
                <a16:creationId xmlns:a16="http://schemas.microsoft.com/office/drawing/2014/main" id="{D711DBB4-3396-4FBB-E6CD-CADF0EE03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962003"/>
              </p:ext>
            </p:extLst>
          </p:nvPr>
        </p:nvGraphicFramePr>
        <p:xfrm>
          <a:off x="2599278" y="309867"/>
          <a:ext cx="6095520" cy="430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81AD794-6C59-43E4-6446-480046686046}"/>
              </a:ext>
            </a:extLst>
          </p:cNvPr>
          <p:cNvSpPr txBox="1"/>
          <p:nvPr/>
        </p:nvSpPr>
        <p:spPr>
          <a:xfrm>
            <a:off x="350206" y="1708467"/>
            <a:ext cx="2590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Muli" panose="02000503000000000000" pitchFamily="2" charset="77"/>
                <a:ea typeface="ＭＳ Ｐゴシック"/>
              </a:rPr>
              <a:t>Das </a:t>
            </a:r>
            <a:r>
              <a:rPr lang="de-DE" sz="1800" b="1" strike="noStrike" spc="-1" dirty="0">
                <a:solidFill>
                  <a:srgbClr val="000000"/>
                </a:solidFill>
                <a:latin typeface="Muli" panose="02000503000000000000" pitchFamily="2" charset="77"/>
                <a:ea typeface="ＭＳ Ｐゴシック"/>
              </a:rPr>
              <a:t>kontrollierte</a:t>
            </a:r>
            <a:r>
              <a:rPr lang="de-DE" sz="1800" b="0" strike="noStrike" spc="-1" dirty="0">
                <a:solidFill>
                  <a:srgbClr val="000000"/>
                </a:solidFill>
                <a:latin typeface="Muli" panose="02000503000000000000" pitchFamily="2" charset="77"/>
                <a:ea typeface="ＭＳ Ｐゴシック"/>
              </a:rPr>
              <a:t> Experiment ist eine Untersuchungs-methode, bei welcher ein bestimmtes Verhalten unter </a:t>
            </a:r>
            <a:r>
              <a:rPr lang="de-DE" sz="1800" b="1" strike="noStrike" spc="-1" dirty="0">
                <a:solidFill>
                  <a:srgbClr val="000000"/>
                </a:solidFill>
                <a:latin typeface="Muli" panose="02000503000000000000" pitchFamily="2" charset="77"/>
                <a:ea typeface="ＭＳ Ｐゴシック"/>
              </a:rPr>
              <a:t>systematisch variierten Bedingungen</a:t>
            </a:r>
            <a:r>
              <a:rPr lang="de-DE" sz="1800" b="0" strike="noStrike" spc="-1" dirty="0">
                <a:solidFill>
                  <a:srgbClr val="000000"/>
                </a:solidFill>
                <a:latin typeface="Muli" panose="02000503000000000000" pitchFamily="2" charset="77"/>
                <a:ea typeface="ＭＳ Ｐゴシック"/>
              </a:rPr>
              <a:t> beobachtet wird. 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3B15F3B9-1720-912A-ED07-E5B3483147EB}"/>
              </a:ext>
            </a:extLst>
          </p:cNvPr>
          <p:cNvSpPr/>
          <p:nvPr/>
        </p:nvSpPr>
        <p:spPr>
          <a:xfrm>
            <a:off x="3656171" y="4609794"/>
            <a:ext cx="2952000" cy="367878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568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FFFFFF"/>
                </a:solidFill>
                <a:latin typeface="Arial"/>
                <a:ea typeface="ＭＳ Ｐゴシック"/>
              </a:rPr>
              <a:t>Problem/Fragestellung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88B2A76A-2F88-8097-4139-8466E18E5E3F}"/>
              </a:ext>
            </a:extLst>
          </p:cNvPr>
          <p:cNvSpPr/>
          <p:nvPr/>
        </p:nvSpPr>
        <p:spPr>
          <a:xfrm rot="16200000" flipH="1">
            <a:off x="4844918" y="3562896"/>
            <a:ext cx="791640" cy="1295640"/>
          </a:xfrm>
          <a:prstGeom prst="arc">
            <a:avLst>
              <a:gd name="adj1" fmla="val 16200000"/>
              <a:gd name="adj2" fmla="val 0"/>
            </a:avLst>
          </a:prstGeom>
          <a:noFill/>
          <a:ln w="19080">
            <a:solidFill>
              <a:srgbClr val="355668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923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43D25-C090-211E-DEF1-7E2E420E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250" y="181850"/>
            <a:ext cx="7363500" cy="857400"/>
          </a:xfrm>
        </p:spPr>
        <p:txBody>
          <a:bodyPr/>
          <a:lstStyle/>
          <a:p>
            <a:r>
              <a:rPr lang="en-US" sz="3200" dirty="0" err="1"/>
              <a:t>VerSUCHSPLANUNG</a:t>
            </a:r>
            <a:r>
              <a:rPr lang="en-US" sz="3200" dirty="0"/>
              <a:t> – </a:t>
            </a:r>
            <a:r>
              <a:rPr lang="en-US" sz="3200" dirty="0" err="1"/>
              <a:t>Beispiel</a:t>
            </a:r>
            <a:r>
              <a:rPr lang="en-US" sz="3200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47E966-6DBD-06E5-5CBE-71627AD044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5698" y="1039250"/>
            <a:ext cx="8179609" cy="3160200"/>
          </a:xfrm>
        </p:spPr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wirkt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Stress auf die </a:t>
            </a:r>
            <a:r>
              <a:rPr lang="en-US" dirty="0" err="1"/>
              <a:t>kognitive</a:t>
            </a:r>
            <a:r>
              <a:rPr lang="en-US" dirty="0"/>
              <a:t> </a:t>
            </a:r>
            <a:r>
              <a:rPr lang="en-US" dirty="0" err="1"/>
              <a:t>Leistungsfähigkeit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?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7E73E1FD-7B3B-D601-0841-829A603BDBBE}"/>
              </a:ext>
            </a:extLst>
          </p:cNvPr>
          <p:cNvSpPr/>
          <p:nvPr/>
        </p:nvSpPr>
        <p:spPr>
          <a:xfrm>
            <a:off x="2585722" y="2424735"/>
            <a:ext cx="3960000" cy="644877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angenommener (Kausal)</a:t>
            </a:r>
            <a:r>
              <a:rPr lang="de-DE" sz="1800" b="0" strike="noStrike" spc="-1" dirty="0" err="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zusammenhang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FE385C62-DAA2-0D01-E032-82386ED94153}"/>
              </a:ext>
            </a:extLst>
          </p:cNvPr>
          <p:cNvSpPr/>
          <p:nvPr/>
        </p:nvSpPr>
        <p:spPr>
          <a:xfrm>
            <a:off x="1037490" y="2155788"/>
            <a:ext cx="1594080" cy="583321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5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Unabhängige Variable (UV)</a:t>
            </a:r>
            <a:endParaRPr lang="de-DE" sz="16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401057DD-CB5D-FE31-8A9F-14FC0865FD96}"/>
              </a:ext>
            </a:extLst>
          </p:cNvPr>
          <p:cNvSpPr/>
          <p:nvPr/>
        </p:nvSpPr>
        <p:spPr>
          <a:xfrm>
            <a:off x="6592650" y="2158308"/>
            <a:ext cx="1594080" cy="583321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5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strike="noStrike" spc="-1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Abhängige Variable (AV)</a:t>
            </a:r>
            <a:endParaRPr lang="de-DE" sz="1600" b="0" strike="noStrike" spc="-1">
              <a:latin typeface="Muli" panose="02000503000000000000" pitchFamily="2" charset="77"/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302BD126-13A7-06DD-C87F-BA384B91637A}"/>
              </a:ext>
            </a:extLst>
          </p:cNvPr>
          <p:cNvSpPr/>
          <p:nvPr/>
        </p:nvSpPr>
        <p:spPr>
          <a:xfrm>
            <a:off x="890250" y="2791188"/>
            <a:ext cx="1888920" cy="644877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i="1" strike="noStrike" spc="-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wird variiert/</a:t>
            </a:r>
            <a:endParaRPr lang="de-DE" sz="1800" b="0" strike="noStrike" spc="-1">
              <a:latin typeface="Muli" panose="02000503000000000000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de-DE" sz="1800" b="0" i="1" strike="noStrike" spc="-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manipuliert</a:t>
            </a:r>
            <a:endParaRPr lang="de-DE" sz="1800" b="0" strike="noStrike" spc="-1">
              <a:latin typeface="Muli" panose="02000503000000000000" pitchFamily="2" charset="77"/>
            </a:endParaRP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id="{364CCE90-C725-5A12-B721-CFF0E26D8EAF}"/>
              </a:ext>
            </a:extLst>
          </p:cNvPr>
          <p:cNvSpPr/>
          <p:nvPr/>
        </p:nvSpPr>
        <p:spPr>
          <a:xfrm>
            <a:off x="6445050" y="2799468"/>
            <a:ext cx="1888920" cy="367878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i="1" strike="noStrike" spc="-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wird gemessen</a:t>
            </a:r>
            <a:endParaRPr lang="de-DE" sz="1800" b="0" strike="noStrike" spc="-1">
              <a:latin typeface="Muli" panose="02000503000000000000" pitchFamily="2" charset="77"/>
            </a:endParaRPr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id="{0E05881B-7E6C-A1AB-27AB-7CFA1A2E3DEE}"/>
              </a:ext>
            </a:extLst>
          </p:cNvPr>
          <p:cNvSpPr/>
          <p:nvPr/>
        </p:nvSpPr>
        <p:spPr>
          <a:xfrm flipV="1">
            <a:off x="2631570" y="2424735"/>
            <a:ext cx="3960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355668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07D8138-5716-1476-87F4-A340BCC3B3D9}"/>
              </a:ext>
            </a:extLst>
          </p:cNvPr>
          <p:cNvCxnSpPr>
            <a:cxnSpLocks/>
          </p:cNvCxnSpPr>
          <p:nvPr/>
        </p:nvCxnSpPr>
        <p:spPr>
          <a:xfrm flipH="1">
            <a:off x="2570135" y="1514922"/>
            <a:ext cx="418070" cy="548825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E52F93C-E656-E237-6F52-C08572A5421C}"/>
              </a:ext>
            </a:extLst>
          </p:cNvPr>
          <p:cNvCxnSpPr>
            <a:cxnSpLocks/>
          </p:cNvCxnSpPr>
          <p:nvPr/>
        </p:nvCxnSpPr>
        <p:spPr>
          <a:xfrm>
            <a:off x="6545722" y="1541723"/>
            <a:ext cx="612237" cy="566478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7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669C5-F44F-B045-0123-4F39F0B8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2948"/>
            <a:ext cx="7363500" cy="857400"/>
          </a:xfrm>
        </p:spPr>
        <p:txBody>
          <a:bodyPr/>
          <a:lstStyle/>
          <a:p>
            <a:r>
              <a:rPr lang="en-US" sz="2800" dirty="0"/>
              <a:t>VOM </a:t>
            </a:r>
            <a:r>
              <a:rPr lang="en-US" sz="2800" dirty="0" err="1"/>
              <a:t>theoretischen</a:t>
            </a:r>
            <a:r>
              <a:rPr lang="en-US" sz="2800" dirty="0"/>
              <a:t> </a:t>
            </a:r>
            <a:r>
              <a:rPr lang="en-US" sz="2800" dirty="0" err="1"/>
              <a:t>Konstrukt</a:t>
            </a:r>
            <a:r>
              <a:rPr lang="en-US" sz="2800" dirty="0"/>
              <a:t> </a:t>
            </a:r>
            <a:r>
              <a:rPr lang="en-US" sz="2800" dirty="0" err="1"/>
              <a:t>zur</a:t>
            </a:r>
            <a:r>
              <a:rPr lang="en-US" sz="2800" dirty="0"/>
              <a:t> </a:t>
            </a:r>
            <a:r>
              <a:rPr lang="en-US" sz="2800" dirty="0" err="1"/>
              <a:t>konkreten</a:t>
            </a:r>
            <a:r>
              <a:rPr lang="en-US" sz="2800" dirty="0"/>
              <a:t> </a:t>
            </a:r>
            <a:r>
              <a:rPr lang="en-US" sz="2800" dirty="0" err="1"/>
              <a:t>operationalisierung</a:t>
            </a:r>
            <a:endParaRPr lang="en-US" sz="2800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59B66DEC-5E83-5079-6380-799FE5DF85F1}"/>
              </a:ext>
            </a:extLst>
          </p:cNvPr>
          <p:cNvSpPr/>
          <p:nvPr/>
        </p:nvSpPr>
        <p:spPr>
          <a:xfrm>
            <a:off x="1022940" y="1044715"/>
            <a:ext cx="1594080" cy="521766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6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de-DE" sz="500" b="0" strike="noStrike" spc="-1" dirty="0">
              <a:solidFill>
                <a:srgbClr val="FFFFFF"/>
              </a:solidFill>
              <a:latin typeface="Muli" panose="02000503000000000000" pitchFamily="2" charset="77"/>
              <a:ea typeface="ＭＳ Ｐゴシック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Stress (UV)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sz="2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A556B2B3-CD0F-433E-2F5C-20A6034A65DF}"/>
              </a:ext>
            </a:extLst>
          </p:cNvPr>
          <p:cNvSpPr/>
          <p:nvPr/>
        </p:nvSpPr>
        <p:spPr>
          <a:xfrm>
            <a:off x="2617560" y="1303920"/>
            <a:ext cx="3960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355668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DBC255DB-7D1E-F200-0A31-3DB23B3492C4}"/>
              </a:ext>
            </a:extLst>
          </p:cNvPr>
          <p:cNvSpPr/>
          <p:nvPr/>
        </p:nvSpPr>
        <p:spPr>
          <a:xfrm>
            <a:off x="6577560" y="1044715"/>
            <a:ext cx="1594080" cy="583321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6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Leistungs-fähigkeit (AV)</a:t>
            </a:r>
            <a:endParaRPr lang="de-DE" sz="1600" b="0" strike="noStrike" spc="-1">
              <a:latin typeface="Muli" panose="02000503000000000000" pitchFamily="2" charset="77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7E1CAE1E-3258-2055-8813-59DC83A8B26A}"/>
              </a:ext>
            </a:extLst>
          </p:cNvPr>
          <p:cNvSpPr/>
          <p:nvPr/>
        </p:nvSpPr>
        <p:spPr>
          <a:xfrm>
            <a:off x="890300" y="1641249"/>
            <a:ext cx="1888920" cy="92187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i="1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Wie könnten wir Stress manipulieren?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6762DD3B-6CEB-A23A-38EA-BDB0878DB8FE}"/>
              </a:ext>
            </a:extLst>
          </p:cNvPr>
          <p:cNvSpPr/>
          <p:nvPr/>
        </p:nvSpPr>
        <p:spPr>
          <a:xfrm>
            <a:off x="5811480" y="1681666"/>
            <a:ext cx="3126240" cy="92187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i="1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Wie könnten wir kognitive Leistungsfähigkeit messen?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A761868E-6D2D-7D6B-D8FD-F707A78D84A2}"/>
              </a:ext>
            </a:extLst>
          </p:cNvPr>
          <p:cNvSpPr/>
          <p:nvPr/>
        </p:nvSpPr>
        <p:spPr>
          <a:xfrm>
            <a:off x="801379" y="2900094"/>
            <a:ext cx="3126240" cy="1475873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Simuliertes Bewerbungsgespräch</a:t>
            </a:r>
            <a:endParaRPr lang="de-DE" sz="1800" b="0" strike="noStrike" spc="-1" dirty="0">
              <a:latin typeface="Muli" panose="02000503000000000000" pitchFamily="2" charset="77"/>
            </a:endParaRP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„</a:t>
            </a:r>
            <a:r>
              <a:rPr lang="de-DE" sz="1800" b="0" strike="noStrike" spc="-1" dirty="0" err="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cold</a:t>
            </a: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pressure</a:t>
            </a: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test</a:t>
            </a: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“</a:t>
            </a:r>
            <a:endParaRPr lang="de-DE" sz="1800" b="0" strike="noStrike" spc="-1" dirty="0">
              <a:latin typeface="Muli" panose="02000503000000000000" pitchFamily="2" charset="77"/>
            </a:endParaRP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Experimental- vs. Kontrollgruppe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7C9D8B92-B4A7-8FCC-58EF-D41C97EEF91D}"/>
              </a:ext>
            </a:extLst>
          </p:cNvPr>
          <p:cNvSpPr/>
          <p:nvPr/>
        </p:nvSpPr>
        <p:spPr>
          <a:xfrm>
            <a:off x="5811480" y="2688179"/>
            <a:ext cx="3585412" cy="2029871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Intelligenztest</a:t>
            </a:r>
            <a:endParaRPr lang="de-DE" sz="1800" b="0" strike="noStrike" spc="-1" dirty="0">
              <a:latin typeface="Muli" panose="02000503000000000000" pitchFamily="2" charset="77"/>
            </a:endParaRP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Mathematische Fähigkeiten</a:t>
            </a:r>
            <a:endParaRPr lang="de-DE" sz="1800" b="0" strike="noStrike" spc="-1" dirty="0">
              <a:latin typeface="Muli" panose="02000503000000000000" pitchFamily="2" charset="77"/>
            </a:endParaRP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Räumliches Denken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Arbeitsgedächtnis-aufgabe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Wingdings" charset="2"/>
              <a:buChar char="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EEG-</a:t>
            </a: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Korrelate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45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669C5-F44F-B045-0123-4F39F0B8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2948"/>
            <a:ext cx="7363500" cy="857400"/>
          </a:xfrm>
        </p:spPr>
        <p:txBody>
          <a:bodyPr/>
          <a:lstStyle/>
          <a:p>
            <a:r>
              <a:rPr lang="en-US" sz="2800" dirty="0" err="1"/>
              <a:t>Stör</a:t>
            </a:r>
            <a:r>
              <a:rPr lang="en-US" sz="2800" dirty="0"/>
              <a:t>- und </a:t>
            </a:r>
            <a:r>
              <a:rPr lang="en-US" sz="2800" dirty="0" err="1"/>
              <a:t>Einflussvariablen</a:t>
            </a:r>
            <a:endParaRPr lang="en-US" sz="2800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59B66DEC-5E83-5079-6380-799FE5DF85F1}"/>
              </a:ext>
            </a:extLst>
          </p:cNvPr>
          <p:cNvSpPr/>
          <p:nvPr/>
        </p:nvSpPr>
        <p:spPr>
          <a:xfrm>
            <a:off x="1022940" y="1044715"/>
            <a:ext cx="1594080" cy="521766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6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de-DE" sz="500" b="0" strike="noStrike" spc="-1" dirty="0">
              <a:solidFill>
                <a:srgbClr val="FFFFFF"/>
              </a:solidFill>
              <a:latin typeface="Muli" panose="02000503000000000000" pitchFamily="2" charset="77"/>
              <a:ea typeface="ＭＳ Ｐゴシック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Stress (UV)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sz="2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A556B2B3-CD0F-433E-2F5C-20A6034A65DF}"/>
              </a:ext>
            </a:extLst>
          </p:cNvPr>
          <p:cNvSpPr/>
          <p:nvPr/>
        </p:nvSpPr>
        <p:spPr>
          <a:xfrm>
            <a:off x="2617560" y="1303920"/>
            <a:ext cx="3960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355668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DBC255DB-7D1E-F200-0A31-3DB23B3492C4}"/>
              </a:ext>
            </a:extLst>
          </p:cNvPr>
          <p:cNvSpPr/>
          <p:nvPr/>
        </p:nvSpPr>
        <p:spPr>
          <a:xfrm>
            <a:off x="6577560" y="1044715"/>
            <a:ext cx="1594080" cy="583321"/>
          </a:xfrm>
          <a:prstGeom prst="rect">
            <a:avLst/>
          </a:prstGeom>
          <a:solidFill>
            <a:schemeClr val="accent1"/>
          </a:solidFill>
          <a:ln w="19080">
            <a:solidFill>
              <a:srgbClr val="3556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FFFFFF"/>
                </a:solidFill>
                <a:latin typeface="Muli" panose="02000503000000000000" pitchFamily="2" charset="77"/>
                <a:ea typeface="ＭＳ Ｐゴシック"/>
              </a:rPr>
              <a:t>Leistungs-fähigkeit (AV)</a:t>
            </a:r>
            <a:endParaRPr lang="de-DE" sz="1600" b="0" strike="noStrike" spc="-1">
              <a:latin typeface="Muli" panose="02000503000000000000" pitchFamily="2" charset="77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F8870CEC-31D8-DC22-93C9-13062A29DD6C}"/>
              </a:ext>
            </a:extLst>
          </p:cNvPr>
          <p:cNvSpPr/>
          <p:nvPr/>
        </p:nvSpPr>
        <p:spPr>
          <a:xfrm>
            <a:off x="3008049" y="2213205"/>
            <a:ext cx="1949040" cy="644877"/>
          </a:xfrm>
          <a:prstGeom prst="rect">
            <a:avLst/>
          </a:prstGeom>
          <a:solidFill>
            <a:schemeClr val="accent5"/>
          </a:solidFill>
          <a:ln w="19080">
            <a:solidFill>
              <a:schemeClr val="tx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62695E"/>
                </a:solidFill>
                <a:latin typeface="Muli" panose="02000503000000000000" pitchFamily="2" charset="77"/>
                <a:ea typeface="ＭＳ Ｐゴシック"/>
              </a:rPr>
              <a:t>Versuchsleiter-effekte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4" name="CustomShape 7">
            <a:extLst>
              <a:ext uri="{FF2B5EF4-FFF2-40B4-BE49-F238E27FC236}">
                <a16:creationId xmlns:a16="http://schemas.microsoft.com/office/drawing/2014/main" id="{A64CBD6C-0138-4CBF-B0ED-1770AAE22E11}"/>
              </a:ext>
            </a:extLst>
          </p:cNvPr>
          <p:cNvSpPr/>
          <p:nvPr/>
        </p:nvSpPr>
        <p:spPr>
          <a:xfrm rot="10800000">
            <a:off x="3930225" y="1376080"/>
            <a:ext cx="360" cy="82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2">
                <a:lumMod val="50000"/>
              </a:schemeClr>
            </a:solidFill>
            <a:prstDash val="dashDot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7595DEBF-2960-0AC0-31B0-0936AEBA0EB4}"/>
              </a:ext>
            </a:extLst>
          </p:cNvPr>
          <p:cNvSpPr/>
          <p:nvPr/>
        </p:nvSpPr>
        <p:spPr>
          <a:xfrm>
            <a:off x="890300" y="2260408"/>
            <a:ext cx="1949040" cy="639000"/>
          </a:xfrm>
          <a:prstGeom prst="rect">
            <a:avLst/>
          </a:prstGeom>
          <a:solidFill>
            <a:schemeClr val="accent5"/>
          </a:solidFill>
          <a:ln w="19080">
            <a:solidFill>
              <a:schemeClr val="tx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62695E"/>
                </a:solidFill>
                <a:latin typeface="Muli" panose="02000503000000000000" pitchFamily="2" charset="77"/>
                <a:ea typeface="ＭＳ Ｐゴシック"/>
              </a:rPr>
              <a:t>Stressresistenz</a:t>
            </a:r>
            <a:endParaRPr lang="de-DE" sz="1800" b="0" strike="noStrike" spc="-1" dirty="0">
              <a:latin typeface="Muli" panose="02000503000000000000" pitchFamily="2" charset="77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id="{7183AA60-5BAE-3D1E-5ED0-4C91380FE30B}"/>
              </a:ext>
            </a:extLst>
          </p:cNvPr>
          <p:cNvSpPr/>
          <p:nvPr/>
        </p:nvSpPr>
        <p:spPr>
          <a:xfrm rot="10800000">
            <a:off x="1819980" y="1618555"/>
            <a:ext cx="360" cy="64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2">
                <a:lumMod val="50000"/>
              </a:schemeClr>
            </a:solidFill>
            <a:prstDash val="dashDot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10">
            <a:extLst>
              <a:ext uri="{FF2B5EF4-FFF2-40B4-BE49-F238E27FC236}">
                <a16:creationId xmlns:a16="http://schemas.microsoft.com/office/drawing/2014/main" id="{1BF0A088-D35D-2DF3-C84D-E9EDCAA5899F}"/>
              </a:ext>
            </a:extLst>
          </p:cNvPr>
          <p:cNvSpPr/>
          <p:nvPr/>
        </p:nvSpPr>
        <p:spPr>
          <a:xfrm>
            <a:off x="6370031" y="2166394"/>
            <a:ext cx="1949040" cy="921876"/>
          </a:xfrm>
          <a:prstGeom prst="rect">
            <a:avLst/>
          </a:prstGeom>
          <a:solidFill>
            <a:schemeClr val="accent5"/>
          </a:solidFill>
          <a:ln w="19080">
            <a:solidFill>
              <a:schemeClr val="tx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62695E"/>
                </a:solidFill>
                <a:latin typeface="Muli" panose="02000503000000000000" pitchFamily="2" charset="77"/>
                <a:ea typeface="ＭＳ Ｐゴシック"/>
              </a:rPr>
              <a:t>Vorerfahrung mit der Aufgabe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0CD09B68-D845-0011-7A07-96E4D7F9CA06}"/>
              </a:ext>
            </a:extLst>
          </p:cNvPr>
          <p:cNvSpPr/>
          <p:nvPr/>
        </p:nvSpPr>
        <p:spPr>
          <a:xfrm rot="10800000">
            <a:off x="7320421" y="1618555"/>
            <a:ext cx="3600" cy="54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2">
                <a:lumMod val="50000"/>
              </a:schemeClr>
            </a:solidFill>
            <a:prstDash val="dashDot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12">
            <a:extLst>
              <a:ext uri="{FF2B5EF4-FFF2-40B4-BE49-F238E27FC236}">
                <a16:creationId xmlns:a16="http://schemas.microsoft.com/office/drawing/2014/main" id="{C4F2FC9B-8448-2176-FE61-DC83756EB35A}"/>
              </a:ext>
            </a:extLst>
          </p:cNvPr>
          <p:cNvSpPr/>
          <p:nvPr/>
        </p:nvSpPr>
        <p:spPr>
          <a:xfrm>
            <a:off x="5422700" y="2328448"/>
            <a:ext cx="639360" cy="639000"/>
          </a:xfrm>
          <a:prstGeom prst="rect">
            <a:avLst/>
          </a:prstGeom>
          <a:solidFill>
            <a:schemeClr val="accent5"/>
          </a:solidFill>
          <a:ln w="19080">
            <a:solidFill>
              <a:schemeClr val="tx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62695E"/>
                </a:solidFill>
                <a:latin typeface="Arial"/>
                <a:ea typeface="ＭＳ Ｐゴシック"/>
              </a:rPr>
              <a:t>...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</p:txBody>
      </p:sp>
      <p:sp>
        <p:nvSpPr>
          <p:cNvPr id="18" name="CustomShape 13">
            <a:extLst>
              <a:ext uri="{FF2B5EF4-FFF2-40B4-BE49-F238E27FC236}">
                <a16:creationId xmlns:a16="http://schemas.microsoft.com/office/drawing/2014/main" id="{677C7022-2CDB-961B-FA05-76CAFC10A10B}"/>
              </a:ext>
            </a:extLst>
          </p:cNvPr>
          <p:cNvSpPr/>
          <p:nvPr/>
        </p:nvSpPr>
        <p:spPr>
          <a:xfrm rot="10800000">
            <a:off x="5713795" y="1344601"/>
            <a:ext cx="360" cy="93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2">
                <a:lumMod val="50000"/>
              </a:schemeClr>
            </a:solidFill>
            <a:prstDash val="dashDot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8">
            <a:extLst>
              <a:ext uri="{FF2B5EF4-FFF2-40B4-BE49-F238E27FC236}">
                <a16:creationId xmlns:a16="http://schemas.microsoft.com/office/drawing/2014/main" id="{E00C3865-417D-13AC-B8F8-481AA993EE37}"/>
              </a:ext>
            </a:extLst>
          </p:cNvPr>
          <p:cNvSpPr/>
          <p:nvPr/>
        </p:nvSpPr>
        <p:spPr>
          <a:xfrm>
            <a:off x="3982569" y="3123745"/>
            <a:ext cx="1949040" cy="367878"/>
          </a:xfrm>
          <a:prstGeom prst="rect">
            <a:avLst/>
          </a:prstGeom>
          <a:solidFill>
            <a:schemeClr val="accent5"/>
          </a:solidFill>
          <a:ln w="19080">
            <a:solidFill>
              <a:schemeClr val="tx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62695E"/>
                </a:solidFill>
                <a:latin typeface="Muli" panose="02000503000000000000" pitchFamily="2" charset="77"/>
                <a:ea typeface="ＭＳ Ｐゴシック"/>
              </a:rPr>
              <a:t>Tageszeit</a:t>
            </a:r>
            <a:endParaRPr lang="de-DE" sz="1800" b="0" strike="noStrike" spc="-1" dirty="0">
              <a:latin typeface="Muli" panose="02000503000000000000" pitchFamily="2" charset="77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7F683DC5-C4E2-FBFA-E963-B2E9C17B5E6F}"/>
              </a:ext>
            </a:extLst>
          </p:cNvPr>
          <p:cNvSpPr/>
          <p:nvPr/>
        </p:nvSpPr>
        <p:spPr>
          <a:xfrm rot="10800000">
            <a:off x="5082428" y="1358390"/>
            <a:ext cx="360" cy="176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2">
                <a:lumMod val="50000"/>
              </a:schemeClr>
            </a:solidFill>
            <a:prstDash val="dashDot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060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EA8FA0D-FA3A-05B1-144E-B9CCEA313600}"/>
              </a:ext>
            </a:extLst>
          </p:cNvPr>
          <p:cNvSpPr/>
          <p:nvPr/>
        </p:nvSpPr>
        <p:spPr>
          <a:xfrm>
            <a:off x="700052" y="481914"/>
            <a:ext cx="7900251" cy="4236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AB3AD1-341E-B83D-9433-B39D255BC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2" b="2276"/>
          <a:stretch/>
        </p:blipFill>
        <p:spPr>
          <a:xfrm>
            <a:off x="543697" y="2344237"/>
            <a:ext cx="3193306" cy="226283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Grafik 8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0CCDA3D4-2384-5C23-579E-42C5CE515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0" t="10737" r="21950" b="13456"/>
          <a:stretch/>
        </p:blipFill>
        <p:spPr>
          <a:xfrm>
            <a:off x="6604045" y="420588"/>
            <a:ext cx="2114565" cy="186232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8B4C9CE-F185-7259-0203-EEC876A4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0" y="420589"/>
            <a:ext cx="3177423" cy="186232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1;p18">
            <a:extLst>
              <a:ext uri="{FF2B5EF4-FFF2-40B4-BE49-F238E27FC236}">
                <a16:creationId xmlns:a16="http://schemas.microsoft.com/office/drawing/2014/main" id="{FF1CA889-88B5-3E14-9F8F-A337722CC1DB}"/>
              </a:ext>
            </a:extLst>
          </p:cNvPr>
          <p:cNvSpPr txBox="1">
            <a:spLocks/>
          </p:cNvSpPr>
          <p:nvPr/>
        </p:nvSpPr>
        <p:spPr>
          <a:xfrm>
            <a:off x="6628274" y="2471042"/>
            <a:ext cx="2183930" cy="234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de-DE" sz="5200" b="0" dirty="0">
                <a:solidFill>
                  <a:schemeClr val="bg2"/>
                </a:solidFill>
              </a:rPr>
              <a:t>EEG-Forschung am </a:t>
            </a:r>
            <a:r>
              <a:rPr lang="de-DE" sz="5200" b="0" dirty="0" err="1">
                <a:solidFill>
                  <a:schemeClr val="bg2"/>
                </a:solidFill>
              </a:rPr>
              <a:t>ifado</a:t>
            </a:r>
            <a:endParaRPr lang="de-DE" sz="5200" b="0" dirty="0">
              <a:solidFill>
                <a:schemeClr val="bg2"/>
              </a:solidFill>
            </a:endParaRPr>
          </a:p>
        </p:txBody>
      </p:sp>
      <p:pic>
        <p:nvPicPr>
          <p:cNvPr id="2052" name="Picture 4" descr="Mehr als Hören: Am IfADo wird das Sprachverstehen erforscht">
            <a:extLst>
              <a:ext uri="{FF2B5EF4-FFF2-40B4-BE49-F238E27FC236}">
                <a16:creationId xmlns:a16="http://schemas.microsoft.com/office/drawing/2014/main" id="{B965ECAA-F6E3-F6FC-921E-E2D01A780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/>
          <a:stretch/>
        </p:blipFill>
        <p:spPr bwMode="auto">
          <a:xfrm>
            <a:off x="3794918" y="420590"/>
            <a:ext cx="2764223" cy="2050452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Foto von Übersichtsmonitor mit allen Perspektiven auf das Stresslabor.">
            <a:extLst>
              <a:ext uri="{FF2B5EF4-FFF2-40B4-BE49-F238E27FC236}">
                <a16:creationId xmlns:a16="http://schemas.microsoft.com/office/drawing/2014/main" id="{C7E7C1CA-91FC-64AB-6FDD-81F8BDF15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13000" y="95250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Grafik 12" descr="Ein Bild, das Text, Wand, drinnen, Schreibtisch enthält.&#10;&#10;Automatisch generierte Beschreibung">
            <a:extLst>
              <a:ext uri="{FF2B5EF4-FFF2-40B4-BE49-F238E27FC236}">
                <a16:creationId xmlns:a16="http://schemas.microsoft.com/office/drawing/2014/main" id="{3D16C90E-776A-C99D-A878-BFC1F9FE3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7610" y="2520010"/>
            <a:ext cx="2782749" cy="208706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982A2C59-1004-9975-7A69-A6C69D2F1F6D}"/>
              </a:ext>
            </a:extLst>
          </p:cNvPr>
          <p:cNvSpPr/>
          <p:nvPr/>
        </p:nvSpPr>
        <p:spPr>
          <a:xfrm>
            <a:off x="451956" y="402494"/>
            <a:ext cx="8240088" cy="425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709DA087-4EFD-257C-DF7B-D9169F5CAB5F}"/>
              </a:ext>
            </a:extLst>
          </p:cNvPr>
          <p:cNvSpPr/>
          <p:nvPr/>
        </p:nvSpPr>
        <p:spPr>
          <a:xfrm>
            <a:off x="866644" y="2893344"/>
            <a:ext cx="338400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Quicksand" pitchFamily="2" charset="77"/>
                <a:ea typeface="ＭＳ Ｐゴシック"/>
              </a:rPr>
              <a:t>https://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Quicksand" pitchFamily="2" charset="77"/>
                <a:ea typeface="ＭＳ Ｐゴシック"/>
              </a:rPr>
              <a:t>www.dasgehirn.info</a:t>
            </a:r>
            <a:r>
              <a:rPr lang="de-DE" sz="1600" b="0" strike="noStrike" spc="-1" dirty="0">
                <a:solidFill>
                  <a:srgbClr val="000000"/>
                </a:solidFill>
                <a:latin typeface="Quicksand" pitchFamily="2" charset="77"/>
                <a:ea typeface="ＭＳ Ｐゴシック"/>
              </a:rPr>
              <a:t>/</a:t>
            </a:r>
            <a:endParaRPr lang="de-DE" sz="1600" b="0" strike="noStrike" spc="-1" dirty="0">
              <a:latin typeface="Quicksand" pitchFamily="2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C27117-5C5B-CCBC-7F62-16FAF406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8" y="556054"/>
            <a:ext cx="3031611" cy="227486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A9F25F-5EF0-FC1E-1A21-BE7BED66423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870524" y="543584"/>
            <a:ext cx="2060719" cy="2686860"/>
          </a:xfrm>
          <a:prstGeom prst="rect">
            <a:avLst/>
          </a:prstGeom>
          <a:ln>
            <a:noFill/>
          </a:ln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E8B58AF-4036-6655-EFF8-825D9E12A3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08" b="13101"/>
          <a:stretch/>
        </p:blipFill>
        <p:spPr>
          <a:xfrm>
            <a:off x="3365500" y="3384004"/>
            <a:ext cx="2413000" cy="135771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E72A255-E146-FA88-EF04-44BF0345C6A1}"/>
              </a:ext>
            </a:extLst>
          </p:cNvPr>
          <p:cNvGrpSpPr/>
          <p:nvPr/>
        </p:nvGrpSpPr>
        <p:grpSpPr>
          <a:xfrm>
            <a:off x="6093470" y="813011"/>
            <a:ext cx="3470138" cy="2148005"/>
            <a:chOff x="3855915" y="745339"/>
            <a:chExt cx="3470138" cy="214800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7876DB9-6F52-909E-9CAB-DAF2852D5648}"/>
                </a:ext>
              </a:extLst>
            </p:cNvPr>
            <p:cNvSpPr/>
            <p:nvPr/>
          </p:nvSpPr>
          <p:spPr>
            <a:xfrm>
              <a:off x="3855915" y="745339"/>
              <a:ext cx="1753186" cy="21480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DDE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cksand" pitchFamily="2" charset="77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8412FD0-5462-D1F3-89D9-84426A36C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70" t="7992" r="9652" b="2834"/>
            <a:stretch/>
          </p:blipFill>
          <p:spPr>
            <a:xfrm>
              <a:off x="3942053" y="862715"/>
              <a:ext cx="1569310" cy="1698758"/>
            </a:xfrm>
            <a:prstGeom prst="rect">
              <a:avLst/>
            </a:prstGeom>
          </p:spPr>
        </p:pic>
        <p:sp>
          <p:nvSpPr>
            <p:cNvPr id="18" name="CustomShape 2">
              <a:extLst>
                <a:ext uri="{FF2B5EF4-FFF2-40B4-BE49-F238E27FC236}">
                  <a16:creationId xmlns:a16="http://schemas.microsoft.com/office/drawing/2014/main" id="{44F570FA-6D9A-2E6B-6A27-9889BF5EA011}"/>
                </a:ext>
              </a:extLst>
            </p:cNvPr>
            <p:cNvSpPr/>
            <p:nvPr/>
          </p:nvSpPr>
          <p:spPr>
            <a:xfrm>
              <a:off x="3942053" y="2467310"/>
              <a:ext cx="3384000" cy="36787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1" strike="noStrike" spc="-1" dirty="0">
                  <a:solidFill>
                    <a:srgbClr val="000000"/>
                  </a:solidFill>
                  <a:latin typeface="Quicksand" pitchFamily="2" charset="77"/>
                  <a:ea typeface="ＭＳ Ｐゴシック"/>
                </a:rPr>
                <a:t>MITMACHEN!</a:t>
              </a:r>
              <a:endParaRPr lang="de-DE" sz="1800" b="1" strike="noStrike" spc="-1" dirty="0">
                <a:latin typeface="Quicksand" pitchFamily="2" charset="77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7D78C9D7-0988-9238-C072-A1A7B1957751}"/>
              </a:ext>
            </a:extLst>
          </p:cNvPr>
          <p:cNvSpPr txBox="1"/>
          <p:nvPr/>
        </p:nvSpPr>
        <p:spPr>
          <a:xfrm>
            <a:off x="6897057" y="4281107"/>
            <a:ext cx="216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Credit: Pptx Template </a:t>
            </a:r>
          </a:p>
          <a:p>
            <a:r>
              <a:rPr lang="en-US" dirty="0">
                <a:solidFill>
                  <a:schemeClr val="bg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© Slides </a:t>
            </a:r>
            <a:r>
              <a:rPr lang="en-US" dirty="0" err="1">
                <a:solidFill>
                  <a:schemeClr val="bg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Carneval</a:t>
            </a:r>
            <a:endParaRPr lang="en-US" dirty="0">
              <a:solidFill>
                <a:schemeClr val="bg2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illkommen im Zentrum für Medizin und Gesellschaft — Zentrum für Medizin  und Gesellschaft">
            <a:extLst>
              <a:ext uri="{FF2B5EF4-FFF2-40B4-BE49-F238E27FC236}">
                <a16:creationId xmlns:a16="http://schemas.microsoft.com/office/drawing/2014/main" id="{060F2778-A95C-2001-699D-BDCCF4A1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675">
            <a:off x="6297748" y="1428330"/>
            <a:ext cx="2422618" cy="1615078"/>
          </a:xfrm>
          <a:prstGeom prst="roundRect">
            <a:avLst/>
          </a:prstGeom>
          <a:noFill/>
          <a:ln>
            <a:solidFill>
              <a:srgbClr val="35556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rgdorf (Region Hannover) - Niedersachsen - Feste &amp; Märkte">
            <a:extLst>
              <a:ext uri="{FF2B5EF4-FFF2-40B4-BE49-F238E27FC236}">
                <a16:creationId xmlns:a16="http://schemas.microsoft.com/office/drawing/2014/main" id="{6BA9BABC-6BBA-AFC2-7725-6A88DEA0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389">
            <a:off x="3131820" y="3145987"/>
            <a:ext cx="2343118" cy="1562079"/>
          </a:xfrm>
          <a:prstGeom prst="roundRect">
            <a:avLst/>
          </a:prstGeom>
          <a:noFill/>
          <a:ln>
            <a:solidFill>
              <a:srgbClr val="35556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1275150" y="2335098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Mein </a:t>
            </a:r>
            <a:r>
              <a:rPr lang="en" sz="3600" dirty="0" err="1">
                <a:solidFill>
                  <a:srgbClr val="C3CED9"/>
                </a:solidFill>
              </a:rPr>
              <a:t>werdegang</a:t>
            </a:r>
            <a:endParaRPr sz="3600" dirty="0">
              <a:solidFill>
                <a:srgbClr val="C3CED9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5"/>
          <a:srcRect l="4667" r="4667"/>
          <a:stretch/>
        </p:blipFill>
        <p:spPr>
          <a:xfrm>
            <a:off x="3614100" y="516550"/>
            <a:ext cx="1915800" cy="191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 descr="Karte Der Stadt Essen, Deutschland Stock Abbildung - Illustration von  topographie, skala: 156455718">
            <a:extLst>
              <a:ext uri="{FF2B5EF4-FFF2-40B4-BE49-F238E27FC236}">
                <a16:creationId xmlns:a16="http://schemas.microsoft.com/office/drawing/2014/main" id="{68CE04BB-0AF5-17C8-4A02-28DC56C0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124">
            <a:off x="974837" y="506669"/>
            <a:ext cx="1515474" cy="2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98BED3-387F-CA6D-A5CC-DB071BC5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753">
            <a:off x="756164" y="3041923"/>
            <a:ext cx="2224454" cy="11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 descr="Bücher Silhouette">
            <a:extLst>
              <a:ext uri="{FF2B5EF4-FFF2-40B4-BE49-F238E27FC236}">
                <a16:creationId xmlns:a16="http://schemas.microsoft.com/office/drawing/2014/main" id="{8B6C2A2D-A71F-23D5-1830-668C062A5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3298" y="-1231369"/>
            <a:ext cx="914400" cy="914400"/>
          </a:xfrm>
          <a:prstGeom prst="rect">
            <a:avLst/>
          </a:prstGeom>
        </p:spPr>
      </p:pic>
      <p:sp>
        <p:nvSpPr>
          <p:cNvPr id="35" name="Wolkenförmige Legende 34">
            <a:extLst>
              <a:ext uri="{FF2B5EF4-FFF2-40B4-BE49-F238E27FC236}">
                <a16:creationId xmlns:a16="http://schemas.microsoft.com/office/drawing/2014/main" id="{E95C6B69-4E78-B936-E936-392ED5F51535}"/>
              </a:ext>
            </a:extLst>
          </p:cNvPr>
          <p:cNvSpPr/>
          <p:nvPr/>
        </p:nvSpPr>
        <p:spPr>
          <a:xfrm rot="1044760">
            <a:off x="5690349" y="3119722"/>
            <a:ext cx="2271813" cy="1544943"/>
          </a:xfrm>
          <a:prstGeom prst="cloudCallout">
            <a:avLst>
              <a:gd name="adj1" fmla="val -41502"/>
              <a:gd name="adj2" fmla="val 61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Reisen Silhouette">
            <a:extLst>
              <a:ext uri="{FF2B5EF4-FFF2-40B4-BE49-F238E27FC236}">
                <a16:creationId xmlns:a16="http://schemas.microsoft.com/office/drawing/2014/main" id="{7114FC2F-7E2D-4E99-1B61-F40AEBF30B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2367" y="3458381"/>
            <a:ext cx="914400" cy="914400"/>
          </a:xfrm>
          <a:prstGeom prst="rect">
            <a:avLst/>
          </a:prstGeom>
        </p:spPr>
      </p:pic>
      <p:pic>
        <p:nvPicPr>
          <p:cNvPr id="19" name="Grafik 18" descr="Moderne Architektur Silhouette">
            <a:extLst>
              <a:ext uri="{FF2B5EF4-FFF2-40B4-BE49-F238E27FC236}">
                <a16:creationId xmlns:a16="http://schemas.microsoft.com/office/drawing/2014/main" id="{73DFA6CF-2851-4404-71D3-56389A8CB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14741" y="3321186"/>
            <a:ext cx="711514" cy="711514"/>
          </a:xfrm>
          <a:prstGeom prst="rect">
            <a:avLst/>
          </a:prstGeom>
        </p:spPr>
      </p:pic>
      <p:pic>
        <p:nvPicPr>
          <p:cNvPr id="17" name="Grafik 16" descr="Weibliches Profil Silhouette">
            <a:extLst>
              <a:ext uri="{FF2B5EF4-FFF2-40B4-BE49-F238E27FC236}">
                <a16:creationId xmlns:a16="http://schemas.microsoft.com/office/drawing/2014/main" id="{30CF4567-5B4B-8192-BF41-611CEC16D7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55203" y="4064050"/>
            <a:ext cx="914400" cy="914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39696CE-3868-D2E7-8ACF-4CBD46A9E423}"/>
              </a:ext>
            </a:extLst>
          </p:cNvPr>
          <p:cNvSpPr/>
          <p:nvPr/>
        </p:nvSpPr>
        <p:spPr>
          <a:xfrm>
            <a:off x="301140" y="495123"/>
            <a:ext cx="1206000" cy="120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Karte mit Ortsmarkierung Silhouette">
            <a:extLst>
              <a:ext uri="{FF2B5EF4-FFF2-40B4-BE49-F238E27FC236}">
                <a16:creationId xmlns:a16="http://schemas.microsoft.com/office/drawing/2014/main" id="{B91874E5-9F69-8B1B-4E4A-2109C2FD3E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763261">
            <a:off x="430103" y="569007"/>
            <a:ext cx="914400" cy="914400"/>
          </a:xfrm>
          <a:prstGeom prst="rect">
            <a:avLst/>
          </a:prstGeom>
        </p:spPr>
      </p:pic>
      <p:pic>
        <p:nvPicPr>
          <p:cNvPr id="1032" name="Picture 8" descr="Metropole Ruhr - Ruhr-Universität Bochum">
            <a:extLst>
              <a:ext uri="{FF2B5EF4-FFF2-40B4-BE49-F238E27FC236}">
                <a16:creationId xmlns:a16="http://schemas.microsoft.com/office/drawing/2014/main" id="{C5014584-3242-C6AD-5426-8334E84D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149">
            <a:off x="5907548" y="230177"/>
            <a:ext cx="2342679" cy="1564039"/>
          </a:xfrm>
          <a:prstGeom prst="roundRect">
            <a:avLst/>
          </a:prstGeom>
          <a:noFill/>
          <a:ln>
            <a:solidFill>
              <a:srgbClr val="35556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 descr="Abschlusshut mit einfarbiger Füllung">
            <a:extLst>
              <a:ext uri="{FF2B5EF4-FFF2-40B4-BE49-F238E27FC236}">
                <a16:creationId xmlns:a16="http://schemas.microsoft.com/office/drawing/2014/main" id="{56BD4340-2912-5C9F-FBE5-E0F7C6087C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0914220">
            <a:off x="5657541" y="34059"/>
            <a:ext cx="914400" cy="9144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BD538ED-AB88-DA54-2CCE-117D35466092}"/>
              </a:ext>
            </a:extLst>
          </p:cNvPr>
          <p:cNvSpPr/>
          <p:nvPr/>
        </p:nvSpPr>
        <p:spPr>
          <a:xfrm>
            <a:off x="7669135" y="623600"/>
            <a:ext cx="1206000" cy="120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 30" descr="Gehirn im Kopf Silhouette">
            <a:extLst>
              <a:ext uri="{FF2B5EF4-FFF2-40B4-BE49-F238E27FC236}">
                <a16:creationId xmlns:a16="http://schemas.microsoft.com/office/drawing/2014/main" id="{1596C12F-5964-B9E1-FF23-575DDDE7F0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830184" y="731847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-1468050" y="278826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Mein ARBEITSALLTAG</a:t>
            </a:r>
            <a:endParaRPr sz="3600" dirty="0">
              <a:solidFill>
                <a:srgbClr val="C3CED9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/>
          <a:srcRect l="4667" r="4667"/>
          <a:stretch/>
        </p:blipFill>
        <p:spPr>
          <a:xfrm>
            <a:off x="6981568" y="323241"/>
            <a:ext cx="1749822" cy="174599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CustomShape 8">
            <a:extLst>
              <a:ext uri="{FF2B5EF4-FFF2-40B4-BE49-F238E27FC236}">
                <a16:creationId xmlns:a16="http://schemas.microsoft.com/office/drawing/2014/main" id="{CAA4D102-4FEB-FC92-EA28-6596DD1C2373}"/>
              </a:ext>
            </a:extLst>
          </p:cNvPr>
          <p:cNvSpPr/>
          <p:nvPr/>
        </p:nvSpPr>
        <p:spPr>
          <a:xfrm>
            <a:off x="537049" y="1002999"/>
            <a:ext cx="7934849" cy="341486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Lesen von Forschungsliteratur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Schreiben von Manuskripten 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Datenanalyse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b="0" strike="noStrike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Programmieren 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Diskussionen mit Kollegen, wissenschaftlicher Austausch</a:t>
            </a:r>
          </a:p>
          <a:p>
            <a:pPr marL="457200" indent="-456840">
              <a:lnSpc>
                <a:spcPct val="100000"/>
              </a:lnSpc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Konferenzreisen: Präsentation der eigenen Forschungsergebnisse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Lehre an der Ruhr Universität Bochum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Betreuung von Bachelor-/Masterstudent*innen und Doktorand*innen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Schreiben von Forschungsanträgen (Fördergelder einwerben)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Organisation des Abteilungskolloquiums</a:t>
            </a:r>
          </a:p>
          <a:p>
            <a:pPr marL="457200" indent="-456840">
              <a:buClr>
                <a:srgbClr val="355668"/>
              </a:buClr>
              <a:buFont typeface="Arial" panose="020B0604020202020204" pitchFamily="34" charset="0"/>
              <a:buChar char="•"/>
            </a:pPr>
            <a:r>
              <a:rPr lang="de-DE" sz="1800" spc="-1" dirty="0">
                <a:solidFill>
                  <a:srgbClr val="355668"/>
                </a:solidFill>
                <a:latin typeface="Muli" panose="02000503000000000000" pitchFamily="2" charset="77"/>
                <a:ea typeface="ＭＳ Ｐゴシック"/>
              </a:rPr>
              <a:t>Begutachten von Manuskripten</a:t>
            </a:r>
            <a:endParaRPr lang="de-DE" sz="1800" spc="-1" dirty="0">
              <a:latin typeface="Muli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93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Ein </a:t>
            </a:r>
            <a:r>
              <a:rPr lang="en" sz="3600" dirty="0" err="1"/>
              <a:t>blick</a:t>
            </a:r>
            <a:r>
              <a:rPr lang="en" sz="3600" dirty="0"/>
              <a:t> ins </a:t>
            </a:r>
            <a:r>
              <a:rPr lang="en" sz="3600" dirty="0" err="1"/>
              <a:t>Gehirn</a:t>
            </a:r>
            <a:r>
              <a:rPr lang="en" sz="3600" dirty="0"/>
              <a:t>: </a:t>
            </a:r>
            <a:r>
              <a:rPr lang="en" sz="3600" dirty="0" err="1"/>
              <a:t>Warum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586605" y="1354520"/>
            <a:ext cx="3812867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Kernfrage der kognitiven Neurowissenschaften: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Welche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neuronalen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Mechanismen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liegen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elementaren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kognitiven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Funktionen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wie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Aufmerksamkeit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Wahrnehmung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, und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Gedächtnis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zugrunde</a:t>
            </a:r>
            <a: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" b="1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Kombination</a:t>
            </a:r>
            <a:r>
              <a:rPr lang="en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von </a:t>
            </a:r>
            <a:r>
              <a:rPr lang="en" b="1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kognitiver</a:t>
            </a:r>
            <a:r>
              <a:rPr lang="en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" b="1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Psychologie</a:t>
            </a:r>
            <a:r>
              <a:rPr lang="en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und </a:t>
            </a:r>
            <a:r>
              <a:rPr lang="en" b="1" dirty="0" err="1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Neurowissenschaft</a:t>
            </a:r>
            <a:r>
              <a:rPr lang="en" b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endParaRPr b="1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7A46FF-CC65-C152-6BB1-55B7AAF1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FBF9"/>
              </a:clrFrom>
              <a:clrTo>
                <a:srgbClr val="DE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81" y="1063375"/>
            <a:ext cx="3681700" cy="36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4A5615-7BE7-7677-2E53-46EFE938C4B1}"/>
              </a:ext>
            </a:extLst>
          </p:cNvPr>
          <p:cNvSpPr txBox="1"/>
          <p:nvPr/>
        </p:nvSpPr>
        <p:spPr>
          <a:xfrm>
            <a:off x="6858000" y="493752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chemeClr val="bg2"/>
                </a:solidFill>
              </a:rPr>
              <a:t>Bildquelle</a:t>
            </a:r>
            <a:r>
              <a:rPr lang="en-US" sz="800" dirty="0">
                <a:solidFill>
                  <a:schemeClr val="bg2"/>
                </a:solidFill>
              </a:rPr>
              <a:t>: http://</a:t>
            </a:r>
            <a:r>
              <a:rPr lang="en-US" sz="800" dirty="0" err="1">
                <a:solidFill>
                  <a:schemeClr val="bg2"/>
                </a:solidFill>
              </a:rPr>
              <a:t>physiologie.cc</a:t>
            </a:r>
            <a:r>
              <a:rPr lang="en-US" sz="800" dirty="0">
                <a:solidFill>
                  <a:schemeClr val="bg2"/>
                </a:solidFill>
              </a:rPr>
              <a:t>/XIV.1.htm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5559C-53A7-9FE0-5442-CE2B3D6E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DF98CE-EAB2-FE0D-D169-34A97BC44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53BB87-3E09-B455-E862-49EAEC15DF8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91F59F-F9DF-BA2D-1168-A6112920911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fik 7" descr="Ein Bild, das Text, drinnen, Computer enthält.&#10;&#10;Automatisch generierte Beschreibung">
            <a:extLst>
              <a:ext uri="{FF2B5EF4-FFF2-40B4-BE49-F238E27FC236}">
                <a16:creationId xmlns:a16="http://schemas.microsoft.com/office/drawing/2014/main" id="{2E7D3E57-BDAB-8DA2-575B-66D8870E7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22" y="2466003"/>
            <a:ext cx="3021753" cy="22689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Grafik 11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BD3AACBD-A811-1FA3-AC07-EDDE3343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86" y="462336"/>
            <a:ext cx="3841941" cy="229556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59A9B7E-EF67-90EF-9F0B-3FD25FC11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3" t="13929" r="9552" b="9712"/>
          <a:stretch/>
        </p:blipFill>
        <p:spPr>
          <a:xfrm>
            <a:off x="812768" y="2482904"/>
            <a:ext cx="4338647" cy="22351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0EB4B4F-5387-E695-57C7-9DA766983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8" t="7376" r="7764" b="-3"/>
          <a:stretch/>
        </p:blipFill>
        <p:spPr>
          <a:xfrm>
            <a:off x="5647633" y="462336"/>
            <a:ext cx="2412832" cy="229556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566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 idx="4294967295"/>
          </p:nvPr>
        </p:nvSpPr>
        <p:spPr>
          <a:xfrm>
            <a:off x="362309" y="77638"/>
            <a:ext cx="3891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0" dirty="0">
                <a:solidFill>
                  <a:srgbClr val="C3CED9"/>
                </a:solidFill>
              </a:rPr>
              <a:t>Was misst das EEG?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18E98E-D808-2E72-E5EF-AC6261B4C4C1}"/>
              </a:ext>
            </a:extLst>
          </p:cNvPr>
          <p:cNvPicPr/>
          <p:nvPr/>
        </p:nvPicPr>
        <p:blipFill>
          <a:blip r:embed="rId3"/>
          <a:srcRect b="3533"/>
          <a:stretch/>
        </p:blipFill>
        <p:spPr>
          <a:xfrm>
            <a:off x="4360796" y="1845790"/>
            <a:ext cx="4546440" cy="2960640"/>
          </a:xfrm>
          <a:prstGeom prst="rect">
            <a:avLst/>
          </a:prstGeom>
          <a:ln>
            <a:noFill/>
          </a:ln>
        </p:spPr>
      </p:pic>
      <p:sp>
        <p:nvSpPr>
          <p:cNvPr id="3" name="CustomShape 3">
            <a:extLst>
              <a:ext uri="{FF2B5EF4-FFF2-40B4-BE49-F238E27FC236}">
                <a16:creationId xmlns:a16="http://schemas.microsoft.com/office/drawing/2014/main" id="{7E56F726-98B5-3BEF-982F-740890CB0BF1}"/>
              </a:ext>
            </a:extLst>
          </p:cNvPr>
          <p:cNvSpPr/>
          <p:nvPr/>
        </p:nvSpPr>
        <p:spPr>
          <a:xfrm rot="16200000">
            <a:off x="7311176" y="3210370"/>
            <a:ext cx="293472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>
                <a:solidFill>
                  <a:srgbClr val="808080"/>
                </a:solidFill>
                <a:latin typeface="Arial"/>
              </a:rPr>
              <a:t>https://backyardbrains.com/experiments/eeg</a:t>
            </a:r>
            <a:endParaRPr lang="de-DE" sz="1100" b="0" strike="noStrike" spc="-1">
              <a:latin typeface="Arial"/>
            </a:endParaRPr>
          </a:p>
        </p:txBody>
      </p:sp>
      <p:sp>
        <p:nvSpPr>
          <p:cNvPr id="7" name="Google Shape;123;p20">
            <a:extLst>
              <a:ext uri="{FF2B5EF4-FFF2-40B4-BE49-F238E27FC236}">
                <a16:creationId xmlns:a16="http://schemas.microsoft.com/office/drawing/2014/main" id="{8081E2BF-500B-473B-C37B-B711EFE08433}"/>
              </a:ext>
            </a:extLst>
          </p:cNvPr>
          <p:cNvSpPr txBox="1">
            <a:spLocks/>
          </p:cNvSpPr>
          <p:nvPr/>
        </p:nvSpPr>
        <p:spPr>
          <a:xfrm>
            <a:off x="474128" y="1248850"/>
            <a:ext cx="4636715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Unsere Nervenzellen im Gehirn produzieren elektrische Signale, die wir an der Schädeldecke messen können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Das EEG bildet die </a:t>
            </a:r>
            <a:r>
              <a:rPr lang="de-DE" sz="1600" i="1" dirty="0">
                <a:latin typeface="MULI EXTRA-LIGHT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Summe</a:t>
            </a:r>
            <a:r>
              <a:rPr lang="de-DE" sz="1600" i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dieser hirnelektrischen Aktivität ab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Elektrisches Aktivität an der Schädeloberfläche schwankt zwischen 1 und 100 </a:t>
            </a:r>
            <a:r>
              <a:rPr lang="el-GR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μ</a:t>
            </a: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V  </a:t>
            </a: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  <a:sym typeface="Wingdings" pitchFamily="2" charset="2"/>
              </a:rPr>
              <a:t></a:t>
            </a: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sehr schwaches Signal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Hohe zeitliche, geringe räumliche Auflösung</a:t>
            </a:r>
          </a:p>
          <a:p>
            <a:pPr>
              <a:spcBef>
                <a:spcPts val="600"/>
              </a:spcBef>
            </a:pPr>
            <a:endParaRPr lang="de-DE" sz="1600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Muli" panose="02000503000000000000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fik: Die verschiedenen Bereiche des Gehirns">
            <a:extLst>
              <a:ext uri="{FF2B5EF4-FFF2-40B4-BE49-F238E27FC236}">
                <a16:creationId xmlns:a16="http://schemas.microsoft.com/office/drawing/2014/main" id="{3EFC030E-8053-D057-C19E-9DA2AAE3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07" y="811557"/>
            <a:ext cx="4872264" cy="39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01;p18">
            <a:extLst>
              <a:ext uri="{FF2B5EF4-FFF2-40B4-BE49-F238E27FC236}">
                <a16:creationId xmlns:a16="http://schemas.microsoft.com/office/drawing/2014/main" id="{65A18277-CC3A-6D4E-5B05-850CD62C3E4D}"/>
              </a:ext>
            </a:extLst>
          </p:cNvPr>
          <p:cNvSpPr txBox="1">
            <a:spLocks/>
          </p:cNvSpPr>
          <p:nvPr/>
        </p:nvSpPr>
        <p:spPr>
          <a:xfrm>
            <a:off x="362309" y="34857"/>
            <a:ext cx="389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de-DE" sz="5400" b="0" dirty="0">
                <a:solidFill>
                  <a:srgbClr val="C3CED9"/>
                </a:solidFill>
              </a:rPr>
              <a:t>DAS GEHIRN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25B4B8-B7B3-19F2-FCF0-CDA1A844A175}"/>
              </a:ext>
            </a:extLst>
          </p:cNvPr>
          <p:cNvSpPr txBox="1"/>
          <p:nvPr/>
        </p:nvSpPr>
        <p:spPr>
          <a:xfrm>
            <a:off x="362309" y="3702387"/>
            <a:ext cx="3891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strike="noStrike" spc="-1" dirty="0">
                <a:solidFill>
                  <a:schemeClr val="tx1"/>
                </a:solidFill>
                <a:latin typeface="Muli" panose="02000503000000000000" pitchFamily="2" charset="77"/>
                <a:ea typeface="ＭＳ Ｐゴシック"/>
              </a:rPr>
              <a:t>Mit dem EEG können wir nur die Aktivität der </a:t>
            </a:r>
            <a:r>
              <a:rPr lang="de-DE" sz="2000" b="1" strike="noStrike" spc="-1" dirty="0">
                <a:solidFill>
                  <a:schemeClr val="tx1"/>
                </a:solidFill>
                <a:latin typeface="Muli" panose="02000503000000000000" pitchFamily="2" charset="77"/>
                <a:ea typeface="ＭＳ Ｐゴシック"/>
              </a:rPr>
              <a:t>Großhirnrinde (Cerebraler Cortex) </a:t>
            </a:r>
            <a:r>
              <a:rPr lang="de-DE" sz="2000" strike="noStrike" spc="-1" dirty="0">
                <a:solidFill>
                  <a:schemeClr val="tx1"/>
                </a:solidFill>
                <a:latin typeface="Muli" panose="02000503000000000000" pitchFamily="2" charset="77"/>
                <a:ea typeface="ＭＳ Ｐゴシック"/>
              </a:rPr>
              <a:t>messen.</a:t>
            </a:r>
            <a:endParaRPr lang="de-DE" sz="2000" strike="noStrike" spc="-1" dirty="0">
              <a:solidFill>
                <a:schemeClr val="tx1"/>
              </a:solidFill>
              <a:latin typeface="Muli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05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ctrTitle" idx="4294967295"/>
          </p:nvPr>
        </p:nvSpPr>
        <p:spPr>
          <a:xfrm>
            <a:off x="685800" y="963686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3"/>
                </a:solidFill>
              </a:rPr>
              <a:t>85%</a:t>
            </a:r>
            <a:endParaRPr sz="4800" dirty="0">
              <a:solidFill>
                <a:schemeClr val="accent3"/>
              </a:solidFill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4294967295"/>
          </p:nvPr>
        </p:nvSpPr>
        <p:spPr>
          <a:xfrm>
            <a:off x="685800" y="1498395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/>
              <a:t>d</a:t>
            </a:r>
            <a:r>
              <a:rPr lang="en" dirty="0"/>
              <a:t>er </a:t>
            </a:r>
            <a:r>
              <a:rPr lang="en" dirty="0" err="1"/>
              <a:t>Gehirnmasse</a:t>
            </a:r>
            <a:r>
              <a:rPr lang="en" dirty="0"/>
              <a:t> </a:t>
            </a:r>
            <a:r>
              <a:rPr lang="en" dirty="0" err="1"/>
              <a:t>macht</a:t>
            </a:r>
            <a:r>
              <a:rPr lang="en" dirty="0"/>
              <a:t> das </a:t>
            </a:r>
            <a:r>
              <a:rPr lang="en" dirty="0" err="1"/>
              <a:t>Großhirn</a:t>
            </a:r>
            <a:r>
              <a:rPr lang="en" dirty="0"/>
              <a:t> </a:t>
            </a:r>
            <a:r>
              <a:rPr lang="en" dirty="0" err="1"/>
              <a:t>aus</a:t>
            </a:r>
            <a:endParaRPr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ctrTitle" idx="4294967295"/>
          </p:nvPr>
        </p:nvSpPr>
        <p:spPr>
          <a:xfrm>
            <a:off x="685800" y="3592586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5"/>
                </a:solidFill>
              </a:rPr>
              <a:t>~50%  </a:t>
            </a:r>
            <a:endParaRPr sz="4800" dirty="0">
              <a:solidFill>
                <a:schemeClr val="accent5"/>
              </a:solidFill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4294967295"/>
          </p:nvPr>
        </p:nvSpPr>
        <p:spPr>
          <a:xfrm>
            <a:off x="685800" y="4127295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/>
              <a:t>d</a:t>
            </a:r>
            <a:r>
              <a:rPr lang="en" dirty="0"/>
              <a:t>es </a:t>
            </a:r>
            <a:r>
              <a:rPr lang="en" dirty="0" err="1"/>
              <a:t>Hirnvolumens</a:t>
            </a:r>
            <a:r>
              <a:rPr lang="en" dirty="0"/>
              <a:t> </a:t>
            </a:r>
            <a:r>
              <a:rPr lang="en" dirty="0" err="1"/>
              <a:t>umfasst</a:t>
            </a:r>
            <a:r>
              <a:rPr lang="en" dirty="0"/>
              <a:t> die </a:t>
            </a:r>
            <a:r>
              <a:rPr lang="en" dirty="0" err="1"/>
              <a:t>Großhirnrinde</a:t>
            </a:r>
            <a:endParaRPr dirty="0"/>
          </a:p>
        </p:txBody>
      </p:sp>
      <p:sp>
        <p:nvSpPr>
          <p:cNvPr id="190" name="Google Shape;190;p27"/>
          <p:cNvSpPr txBox="1">
            <a:spLocks noGrp="1"/>
          </p:cNvSpPr>
          <p:nvPr>
            <p:ph type="ctrTitle" idx="4294967295"/>
          </p:nvPr>
        </p:nvSpPr>
        <p:spPr>
          <a:xfrm>
            <a:off x="620486" y="215625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4"/>
                </a:solidFill>
              </a:rPr>
              <a:t>2-5 MM</a:t>
            </a:r>
            <a:endParaRPr sz="4800" dirty="0">
              <a:solidFill>
                <a:schemeClr val="accent4"/>
              </a:solidFill>
            </a:endParaRPr>
          </a:p>
        </p:txBody>
      </p:sp>
      <p:sp>
        <p:nvSpPr>
          <p:cNvPr id="191" name="Google Shape;191;p27"/>
          <p:cNvSpPr txBox="1">
            <a:spLocks noGrp="1"/>
          </p:cNvSpPr>
          <p:nvPr>
            <p:ph type="subTitle" idx="4294967295"/>
          </p:nvPr>
        </p:nvSpPr>
        <p:spPr>
          <a:xfrm>
            <a:off x="620486" y="2690964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/>
              <a:t>dick i</a:t>
            </a:r>
            <a:r>
              <a:rPr lang="en" dirty="0" err="1"/>
              <a:t>st</a:t>
            </a:r>
            <a:r>
              <a:rPr lang="en" dirty="0"/>
              <a:t> die </a:t>
            </a:r>
            <a:r>
              <a:rPr lang="en" dirty="0" err="1"/>
              <a:t>äußerste</a:t>
            </a:r>
            <a:r>
              <a:rPr lang="en" dirty="0"/>
              <a:t> </a:t>
            </a:r>
            <a:r>
              <a:rPr lang="en" dirty="0" err="1"/>
              <a:t>Schicht</a:t>
            </a:r>
            <a:r>
              <a:rPr lang="en" dirty="0"/>
              <a:t> des </a:t>
            </a:r>
            <a:r>
              <a:rPr lang="en" dirty="0" err="1"/>
              <a:t>Großhirns</a:t>
            </a:r>
            <a:r>
              <a:rPr lang="en" dirty="0"/>
              <a:t>: die </a:t>
            </a:r>
            <a:r>
              <a:rPr lang="en" dirty="0" err="1"/>
              <a:t>Großhirnrinde</a:t>
            </a:r>
            <a:r>
              <a:rPr lang="en" dirty="0"/>
              <a:t> (</a:t>
            </a:r>
            <a:r>
              <a:rPr lang="en" dirty="0" err="1"/>
              <a:t>graue</a:t>
            </a:r>
            <a:r>
              <a:rPr lang="en" dirty="0"/>
              <a:t> </a:t>
            </a:r>
            <a:r>
              <a:rPr lang="en" dirty="0" err="1"/>
              <a:t>Substanz</a:t>
            </a:r>
            <a:r>
              <a:rPr lang="en" dirty="0"/>
              <a:t>)</a:t>
            </a:r>
            <a:endParaRPr dirty="0"/>
          </a:p>
        </p:txBody>
      </p:sp>
      <p:sp>
        <p:nvSpPr>
          <p:cNvPr id="2" name="Google Shape;101;p18">
            <a:extLst>
              <a:ext uri="{FF2B5EF4-FFF2-40B4-BE49-F238E27FC236}">
                <a16:creationId xmlns:a16="http://schemas.microsoft.com/office/drawing/2014/main" id="{5A9ED7DC-8260-2AD8-36D3-62ADF211CCA9}"/>
              </a:ext>
            </a:extLst>
          </p:cNvPr>
          <p:cNvSpPr txBox="1">
            <a:spLocks/>
          </p:cNvSpPr>
          <p:nvPr/>
        </p:nvSpPr>
        <p:spPr>
          <a:xfrm>
            <a:off x="3081017" y="-26895"/>
            <a:ext cx="389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de-DE" sz="5400" b="0" dirty="0">
                <a:solidFill>
                  <a:srgbClr val="C3CED9"/>
                </a:solidFill>
              </a:rPr>
              <a:t>DAS GROSSHIRN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0C01E75-D4A9-3A83-4699-CF5E8AEA922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9</a:t>
            </a:fld>
            <a:endParaRPr lang="de-DE"/>
          </a:p>
        </p:txBody>
      </p:sp>
      <p:sp>
        <p:nvSpPr>
          <p:cNvPr id="3" name="Google Shape;101;p18">
            <a:extLst>
              <a:ext uri="{FF2B5EF4-FFF2-40B4-BE49-F238E27FC236}">
                <a16:creationId xmlns:a16="http://schemas.microsoft.com/office/drawing/2014/main" id="{0616F47C-AD71-2F9F-FCB0-3C5D4C5627E0}"/>
              </a:ext>
            </a:extLst>
          </p:cNvPr>
          <p:cNvSpPr txBox="1">
            <a:spLocks/>
          </p:cNvSpPr>
          <p:nvPr/>
        </p:nvSpPr>
        <p:spPr>
          <a:xfrm>
            <a:off x="1635937" y="34857"/>
            <a:ext cx="389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de-DE" sz="5400" b="0" dirty="0">
                <a:solidFill>
                  <a:srgbClr val="C3CED9"/>
                </a:solidFill>
              </a:rPr>
              <a:t>DAS GEHIRN</a:t>
            </a:r>
          </a:p>
        </p:txBody>
      </p:sp>
      <p:pic>
        <p:nvPicPr>
          <p:cNvPr id="5" name="Grafik 4" descr="Ein Bild, das Obst enthält.&#10;&#10;Automatisch generierte Beschreibung">
            <a:extLst>
              <a:ext uri="{FF2B5EF4-FFF2-40B4-BE49-F238E27FC236}">
                <a16:creationId xmlns:a16="http://schemas.microsoft.com/office/drawing/2014/main" id="{21F7EB1D-AA45-0CF7-1A56-3BE9D21A6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14" y="614757"/>
            <a:ext cx="3468719" cy="4304042"/>
          </a:xfrm>
          <a:prstGeom prst="rect">
            <a:avLst/>
          </a:prstGeom>
        </p:spPr>
      </p:pic>
      <p:pic>
        <p:nvPicPr>
          <p:cNvPr id="7" name="Grafik 6" descr="Ein Bild, das Obst enthält.&#10;&#10;Automatisch generierte Beschreibung">
            <a:extLst>
              <a:ext uri="{FF2B5EF4-FFF2-40B4-BE49-F238E27FC236}">
                <a16:creationId xmlns:a16="http://schemas.microsoft.com/office/drawing/2014/main" id="{9A88BDAF-D14E-2CF2-FBF5-0E737D7BEF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363" y="889857"/>
            <a:ext cx="3247890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3996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Macintosh PowerPoint</Application>
  <PresentationFormat>Bildschirmpräsentation (16:9)</PresentationFormat>
  <Paragraphs>123</Paragraphs>
  <Slides>19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Wingdings</vt:lpstr>
      <vt:lpstr>Amatic SC</vt:lpstr>
      <vt:lpstr>MULI EXTRA-LIGHT</vt:lpstr>
      <vt:lpstr>Arial</vt:lpstr>
      <vt:lpstr>Gadugi</vt:lpstr>
      <vt:lpstr>Quicksand</vt:lpstr>
      <vt:lpstr>Muli</vt:lpstr>
      <vt:lpstr>Quickly template</vt:lpstr>
      <vt:lpstr>Ein Blick ins gehirn: Forschung mittels Elektroenzephalographie</vt:lpstr>
      <vt:lpstr>Mein werdegang</vt:lpstr>
      <vt:lpstr>Mein ARBEITSALLTAG</vt:lpstr>
      <vt:lpstr>Ein blick ins Gehirn: Warum?</vt:lpstr>
      <vt:lpstr>PowerPoint-Präsentation</vt:lpstr>
      <vt:lpstr>Was misst das EEG?</vt:lpstr>
      <vt:lpstr>PowerPoint-Präsentation</vt:lpstr>
      <vt:lpstr>85%</vt:lpstr>
      <vt:lpstr>PowerPoint-Präsentation</vt:lpstr>
      <vt:lpstr>Was misst das EEG?</vt:lpstr>
      <vt:lpstr>Was misst das EEG?</vt:lpstr>
      <vt:lpstr>EEG Parameter</vt:lpstr>
      <vt:lpstr>ZWISCHENFAZIT</vt:lpstr>
      <vt:lpstr>Experimentelle (EEG)-Forschung</vt:lpstr>
      <vt:lpstr>VerSUCHSPLANUNG – Beispiel </vt:lpstr>
      <vt:lpstr>VOM theoretischen Konstrukt zur konkreten operationalisierung</vt:lpstr>
      <vt:lpstr>Stör- und Einflussvariablen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Blick ins gehirn: Forschung mittels Elektroenzephalographie</dc:title>
  <cp:lastModifiedBy>Klatt, Laura</cp:lastModifiedBy>
  <cp:revision>14</cp:revision>
  <dcterms:modified xsi:type="dcterms:W3CDTF">2023-03-01T16:34:43Z</dcterms:modified>
</cp:coreProperties>
</file>